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06" r:id="rId1"/>
  </p:sldMasterIdLst>
  <p:notesMasterIdLst>
    <p:notesMasterId r:id="rId80"/>
  </p:notesMasterIdLst>
  <p:sldIdLst>
    <p:sldId id="256" r:id="rId2"/>
    <p:sldId id="267" r:id="rId3"/>
    <p:sldId id="268" r:id="rId4"/>
    <p:sldId id="269" r:id="rId5"/>
    <p:sldId id="270" r:id="rId6"/>
    <p:sldId id="271" r:id="rId7"/>
    <p:sldId id="272" r:id="rId8"/>
    <p:sldId id="273" r:id="rId9"/>
    <p:sldId id="274" r:id="rId10"/>
    <p:sldId id="275" r:id="rId11"/>
    <p:sldId id="257" r:id="rId12"/>
    <p:sldId id="258" r:id="rId13"/>
    <p:sldId id="259" r:id="rId14"/>
    <p:sldId id="260" r:id="rId15"/>
    <p:sldId id="262" r:id="rId16"/>
    <p:sldId id="263" r:id="rId17"/>
    <p:sldId id="264" r:id="rId18"/>
    <p:sldId id="265" r:id="rId19"/>
    <p:sldId id="266" r:id="rId20"/>
    <p:sldId id="328" r:id="rId21"/>
    <p:sldId id="329" r:id="rId22"/>
    <p:sldId id="330" r:id="rId23"/>
    <p:sldId id="331" r:id="rId24"/>
    <p:sldId id="332" r:id="rId25"/>
    <p:sldId id="333" r:id="rId26"/>
    <p:sldId id="334" r:id="rId27"/>
    <p:sldId id="335" r:id="rId28"/>
    <p:sldId id="278" r:id="rId29"/>
    <p:sldId id="261" r:id="rId30"/>
    <p:sldId id="279" r:id="rId31"/>
    <p:sldId id="280" r:id="rId32"/>
    <p:sldId id="281" r:id="rId33"/>
    <p:sldId id="282" r:id="rId34"/>
    <p:sldId id="283" r:id="rId35"/>
    <p:sldId id="284" r:id="rId36"/>
    <p:sldId id="285" r:id="rId37"/>
    <p:sldId id="286" r:id="rId38"/>
    <p:sldId id="287" r:id="rId39"/>
    <p:sldId id="288" r:id="rId40"/>
    <p:sldId id="290" r:id="rId41"/>
    <p:sldId id="291" r:id="rId42"/>
    <p:sldId id="292" r:id="rId43"/>
    <p:sldId id="293" r:id="rId44"/>
    <p:sldId id="294" r:id="rId45"/>
    <p:sldId id="276" r:id="rId46"/>
    <p:sldId id="277" r:id="rId47"/>
    <p:sldId id="295" r:id="rId48"/>
    <p:sldId id="296" r:id="rId49"/>
    <p:sldId id="297" r:id="rId50"/>
    <p:sldId id="298" r:id="rId51"/>
    <p:sldId id="299" r:id="rId52"/>
    <p:sldId id="300" r:id="rId53"/>
    <p:sldId id="301" r:id="rId54"/>
    <p:sldId id="302" r:id="rId55"/>
    <p:sldId id="303" r:id="rId56"/>
    <p:sldId id="304" r:id="rId57"/>
    <p:sldId id="305" r:id="rId58"/>
    <p:sldId id="306" r:id="rId59"/>
    <p:sldId id="307" r:id="rId60"/>
    <p:sldId id="308" r:id="rId61"/>
    <p:sldId id="309" r:id="rId62"/>
    <p:sldId id="310" r:id="rId63"/>
    <p:sldId id="311" r:id="rId64"/>
    <p:sldId id="312" r:id="rId65"/>
    <p:sldId id="313" r:id="rId66"/>
    <p:sldId id="314" r:id="rId67"/>
    <p:sldId id="315" r:id="rId68"/>
    <p:sldId id="316" r:id="rId69"/>
    <p:sldId id="317" r:id="rId70"/>
    <p:sldId id="318" r:id="rId71"/>
    <p:sldId id="319" r:id="rId72"/>
    <p:sldId id="320" r:id="rId73"/>
    <p:sldId id="321" r:id="rId74"/>
    <p:sldId id="322" r:id="rId75"/>
    <p:sldId id="323" r:id="rId76"/>
    <p:sldId id="324" r:id="rId77"/>
    <p:sldId id="325" r:id="rId78"/>
    <p:sldId id="326" r:id="rId7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206" autoAdjust="0"/>
  </p:normalViewPr>
  <p:slideViewPr>
    <p:cSldViewPr snapToGrid="0">
      <p:cViewPr varScale="1">
        <p:scale>
          <a:sx n="65" d="100"/>
          <a:sy n="65" d="100"/>
        </p:scale>
        <p:origin x="90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67D6F80-F7D3-427E-928E-B7A13B9004A6}" type="doc">
      <dgm:prSet loTypeId="urn:microsoft.com/office/officeart/2005/8/layout/list1" loCatId="list" qsTypeId="urn:microsoft.com/office/officeart/2005/8/quickstyle/simple4" qsCatId="simple" csTypeId="urn:microsoft.com/office/officeart/2005/8/colors/accent6_2" csCatId="accent6"/>
      <dgm:spPr/>
      <dgm:t>
        <a:bodyPr/>
        <a:lstStyle/>
        <a:p>
          <a:endParaRPr lang="en-US"/>
        </a:p>
      </dgm:t>
    </dgm:pt>
    <dgm:pt modelId="{F5F7AD0C-1F35-4239-B8E8-4B7AB884EB09}">
      <dgm:prSet/>
      <dgm:spPr/>
      <dgm:t>
        <a:bodyPr/>
        <a:lstStyle/>
        <a:p>
          <a:r>
            <a:rPr lang="es-CO"/>
            <a:t>DESGNACION DE LOS PERFILES EN:</a:t>
          </a:r>
          <a:endParaRPr lang="en-US"/>
        </a:p>
      </dgm:t>
    </dgm:pt>
    <dgm:pt modelId="{9EB37337-F329-4A50-B720-398EFC430440}" type="parTrans" cxnId="{5019E1E0-60C9-4023-9A52-AF5E6973D1E2}">
      <dgm:prSet/>
      <dgm:spPr/>
      <dgm:t>
        <a:bodyPr/>
        <a:lstStyle/>
        <a:p>
          <a:endParaRPr lang="en-US"/>
        </a:p>
      </dgm:t>
    </dgm:pt>
    <dgm:pt modelId="{A6E0033D-537D-4B58-8CC4-8783D16537F1}" type="sibTrans" cxnId="{5019E1E0-60C9-4023-9A52-AF5E6973D1E2}">
      <dgm:prSet/>
      <dgm:spPr/>
      <dgm:t>
        <a:bodyPr/>
        <a:lstStyle/>
        <a:p>
          <a:endParaRPr lang="en-US"/>
        </a:p>
      </dgm:t>
    </dgm:pt>
    <dgm:pt modelId="{980A83F3-75DF-4CD5-A0F9-8182C7CEB9B7}">
      <dgm:prSet/>
      <dgm:spPr/>
      <dgm:t>
        <a:bodyPr/>
        <a:lstStyle/>
        <a:p>
          <a:r>
            <a:rPr lang="es-CO"/>
            <a:t>EUROPA </a:t>
          </a:r>
          <a:endParaRPr lang="en-US"/>
        </a:p>
      </dgm:t>
    </dgm:pt>
    <dgm:pt modelId="{A5488BDB-D9A1-499B-B8A7-9C84C0089BA2}" type="parTrans" cxnId="{AB04BE2A-7AE7-4B60-900B-E0A8CB2C2A27}">
      <dgm:prSet/>
      <dgm:spPr/>
      <dgm:t>
        <a:bodyPr/>
        <a:lstStyle/>
        <a:p>
          <a:endParaRPr lang="en-US"/>
        </a:p>
      </dgm:t>
    </dgm:pt>
    <dgm:pt modelId="{7D652743-B165-4252-9976-A510A78134C2}" type="sibTrans" cxnId="{AB04BE2A-7AE7-4B60-900B-E0A8CB2C2A27}">
      <dgm:prSet/>
      <dgm:spPr/>
      <dgm:t>
        <a:bodyPr/>
        <a:lstStyle/>
        <a:p>
          <a:endParaRPr lang="en-US"/>
        </a:p>
      </dgm:t>
    </dgm:pt>
    <dgm:pt modelId="{07260771-5734-4715-98A3-E33352A4D26C}">
      <dgm:prSet/>
      <dgm:spPr/>
      <dgm:t>
        <a:bodyPr/>
        <a:lstStyle/>
        <a:p>
          <a:r>
            <a:rPr lang="es-CO"/>
            <a:t>AMERICA </a:t>
          </a:r>
          <a:endParaRPr lang="en-US"/>
        </a:p>
      </dgm:t>
    </dgm:pt>
    <dgm:pt modelId="{ABFB6590-0F84-4D7B-99F1-4D2DBD764B3E}" type="parTrans" cxnId="{EBE04803-D21E-415D-B548-E604019E0F9E}">
      <dgm:prSet/>
      <dgm:spPr/>
      <dgm:t>
        <a:bodyPr/>
        <a:lstStyle/>
        <a:p>
          <a:endParaRPr lang="en-US"/>
        </a:p>
      </dgm:t>
    </dgm:pt>
    <dgm:pt modelId="{0E92593E-9B06-4E10-A9B7-2A6E94EE77BF}" type="sibTrans" cxnId="{EBE04803-D21E-415D-B548-E604019E0F9E}">
      <dgm:prSet/>
      <dgm:spPr/>
      <dgm:t>
        <a:bodyPr/>
        <a:lstStyle/>
        <a:p>
          <a:endParaRPr lang="en-US"/>
        </a:p>
      </dgm:t>
    </dgm:pt>
    <dgm:pt modelId="{5C3849FD-2319-4B24-84A9-EF221441CF02}" type="pres">
      <dgm:prSet presAssocID="{867D6F80-F7D3-427E-928E-B7A13B9004A6}" presName="linear" presStyleCnt="0">
        <dgm:presLayoutVars>
          <dgm:dir/>
          <dgm:animLvl val="lvl"/>
          <dgm:resizeHandles val="exact"/>
        </dgm:presLayoutVars>
      </dgm:prSet>
      <dgm:spPr/>
    </dgm:pt>
    <dgm:pt modelId="{F4FEE164-FFF1-4A23-A9C5-E6D51086C5AC}" type="pres">
      <dgm:prSet presAssocID="{F5F7AD0C-1F35-4239-B8E8-4B7AB884EB09}" presName="parentLin" presStyleCnt="0"/>
      <dgm:spPr/>
    </dgm:pt>
    <dgm:pt modelId="{FDE6D801-E6F0-48A7-8DDF-B456B409F35D}" type="pres">
      <dgm:prSet presAssocID="{F5F7AD0C-1F35-4239-B8E8-4B7AB884EB09}" presName="parentLeftMargin" presStyleLbl="node1" presStyleIdx="0" presStyleCnt="3"/>
      <dgm:spPr/>
    </dgm:pt>
    <dgm:pt modelId="{4FDD5436-89DC-4840-828C-C9D6075C589F}" type="pres">
      <dgm:prSet presAssocID="{F5F7AD0C-1F35-4239-B8E8-4B7AB884EB09}" presName="parentText" presStyleLbl="node1" presStyleIdx="0" presStyleCnt="3">
        <dgm:presLayoutVars>
          <dgm:chMax val="0"/>
          <dgm:bulletEnabled val="1"/>
        </dgm:presLayoutVars>
      </dgm:prSet>
      <dgm:spPr/>
    </dgm:pt>
    <dgm:pt modelId="{A9F32681-3A7F-4A3C-AADF-BF584B5D3649}" type="pres">
      <dgm:prSet presAssocID="{F5F7AD0C-1F35-4239-B8E8-4B7AB884EB09}" presName="negativeSpace" presStyleCnt="0"/>
      <dgm:spPr/>
    </dgm:pt>
    <dgm:pt modelId="{9811A38D-7F69-4101-982F-1D7C17D447DD}" type="pres">
      <dgm:prSet presAssocID="{F5F7AD0C-1F35-4239-B8E8-4B7AB884EB09}" presName="childText" presStyleLbl="conFgAcc1" presStyleIdx="0" presStyleCnt="3">
        <dgm:presLayoutVars>
          <dgm:bulletEnabled val="1"/>
        </dgm:presLayoutVars>
      </dgm:prSet>
      <dgm:spPr/>
    </dgm:pt>
    <dgm:pt modelId="{6C41720C-E4A7-4791-92B3-9F7C80124CCD}" type="pres">
      <dgm:prSet presAssocID="{A6E0033D-537D-4B58-8CC4-8783D16537F1}" presName="spaceBetweenRectangles" presStyleCnt="0"/>
      <dgm:spPr/>
    </dgm:pt>
    <dgm:pt modelId="{F4D5969B-D74D-4913-A0DA-A57B7017335B}" type="pres">
      <dgm:prSet presAssocID="{980A83F3-75DF-4CD5-A0F9-8182C7CEB9B7}" presName="parentLin" presStyleCnt="0"/>
      <dgm:spPr/>
    </dgm:pt>
    <dgm:pt modelId="{AABAEBB3-42C8-4A4F-B17D-29FEF92BE3A1}" type="pres">
      <dgm:prSet presAssocID="{980A83F3-75DF-4CD5-A0F9-8182C7CEB9B7}" presName="parentLeftMargin" presStyleLbl="node1" presStyleIdx="0" presStyleCnt="3"/>
      <dgm:spPr/>
    </dgm:pt>
    <dgm:pt modelId="{A43CCFF7-EBA1-4943-AF8D-E990D1026424}" type="pres">
      <dgm:prSet presAssocID="{980A83F3-75DF-4CD5-A0F9-8182C7CEB9B7}" presName="parentText" presStyleLbl="node1" presStyleIdx="1" presStyleCnt="3">
        <dgm:presLayoutVars>
          <dgm:chMax val="0"/>
          <dgm:bulletEnabled val="1"/>
        </dgm:presLayoutVars>
      </dgm:prSet>
      <dgm:spPr/>
    </dgm:pt>
    <dgm:pt modelId="{69144FA7-47B3-40F4-BF7E-49CD8BC2B9F7}" type="pres">
      <dgm:prSet presAssocID="{980A83F3-75DF-4CD5-A0F9-8182C7CEB9B7}" presName="negativeSpace" presStyleCnt="0"/>
      <dgm:spPr/>
    </dgm:pt>
    <dgm:pt modelId="{30EDD685-97AF-48A1-8149-8BA57AB6FB9D}" type="pres">
      <dgm:prSet presAssocID="{980A83F3-75DF-4CD5-A0F9-8182C7CEB9B7}" presName="childText" presStyleLbl="conFgAcc1" presStyleIdx="1" presStyleCnt="3">
        <dgm:presLayoutVars>
          <dgm:bulletEnabled val="1"/>
        </dgm:presLayoutVars>
      </dgm:prSet>
      <dgm:spPr/>
    </dgm:pt>
    <dgm:pt modelId="{E061A937-C6BC-4CC1-B3D8-4069C347CE69}" type="pres">
      <dgm:prSet presAssocID="{7D652743-B165-4252-9976-A510A78134C2}" presName="spaceBetweenRectangles" presStyleCnt="0"/>
      <dgm:spPr/>
    </dgm:pt>
    <dgm:pt modelId="{87EA4A42-A93B-407E-B3A8-4710B1208F64}" type="pres">
      <dgm:prSet presAssocID="{07260771-5734-4715-98A3-E33352A4D26C}" presName="parentLin" presStyleCnt="0"/>
      <dgm:spPr/>
    </dgm:pt>
    <dgm:pt modelId="{4629FDE9-561D-434C-A49B-5C2B26F9271A}" type="pres">
      <dgm:prSet presAssocID="{07260771-5734-4715-98A3-E33352A4D26C}" presName="parentLeftMargin" presStyleLbl="node1" presStyleIdx="1" presStyleCnt="3"/>
      <dgm:spPr/>
    </dgm:pt>
    <dgm:pt modelId="{84E4BAF0-936A-4C60-9573-1A8F3FCBDCBB}" type="pres">
      <dgm:prSet presAssocID="{07260771-5734-4715-98A3-E33352A4D26C}" presName="parentText" presStyleLbl="node1" presStyleIdx="2" presStyleCnt="3">
        <dgm:presLayoutVars>
          <dgm:chMax val="0"/>
          <dgm:bulletEnabled val="1"/>
        </dgm:presLayoutVars>
      </dgm:prSet>
      <dgm:spPr/>
    </dgm:pt>
    <dgm:pt modelId="{D6D9DADC-511D-4253-9DA7-6768FDE448DB}" type="pres">
      <dgm:prSet presAssocID="{07260771-5734-4715-98A3-E33352A4D26C}" presName="negativeSpace" presStyleCnt="0"/>
      <dgm:spPr/>
    </dgm:pt>
    <dgm:pt modelId="{859B7CA1-5094-4159-8691-5D5931CB2202}" type="pres">
      <dgm:prSet presAssocID="{07260771-5734-4715-98A3-E33352A4D26C}" presName="childText" presStyleLbl="conFgAcc1" presStyleIdx="2" presStyleCnt="3">
        <dgm:presLayoutVars>
          <dgm:bulletEnabled val="1"/>
        </dgm:presLayoutVars>
      </dgm:prSet>
      <dgm:spPr/>
    </dgm:pt>
  </dgm:ptLst>
  <dgm:cxnLst>
    <dgm:cxn modelId="{EBE04803-D21E-415D-B548-E604019E0F9E}" srcId="{867D6F80-F7D3-427E-928E-B7A13B9004A6}" destId="{07260771-5734-4715-98A3-E33352A4D26C}" srcOrd="2" destOrd="0" parTransId="{ABFB6590-0F84-4D7B-99F1-4D2DBD764B3E}" sibTransId="{0E92593E-9B06-4E10-A9B7-2A6E94EE77BF}"/>
    <dgm:cxn modelId="{B387B905-826A-4722-A60C-FD167C43FCD5}" type="presOf" srcId="{F5F7AD0C-1F35-4239-B8E8-4B7AB884EB09}" destId="{4FDD5436-89DC-4840-828C-C9D6075C589F}" srcOrd="1" destOrd="0" presId="urn:microsoft.com/office/officeart/2005/8/layout/list1"/>
    <dgm:cxn modelId="{C9FFC205-FA40-4FA2-B66C-D59C29D0CAE0}" type="presOf" srcId="{980A83F3-75DF-4CD5-A0F9-8182C7CEB9B7}" destId="{AABAEBB3-42C8-4A4F-B17D-29FEF92BE3A1}" srcOrd="0" destOrd="0" presId="urn:microsoft.com/office/officeart/2005/8/layout/list1"/>
    <dgm:cxn modelId="{B035AD0B-B20A-4D81-9BBE-856BB35FA4A4}" type="presOf" srcId="{867D6F80-F7D3-427E-928E-B7A13B9004A6}" destId="{5C3849FD-2319-4B24-84A9-EF221441CF02}" srcOrd="0" destOrd="0" presId="urn:microsoft.com/office/officeart/2005/8/layout/list1"/>
    <dgm:cxn modelId="{AB04BE2A-7AE7-4B60-900B-E0A8CB2C2A27}" srcId="{867D6F80-F7D3-427E-928E-B7A13B9004A6}" destId="{980A83F3-75DF-4CD5-A0F9-8182C7CEB9B7}" srcOrd="1" destOrd="0" parTransId="{A5488BDB-D9A1-499B-B8A7-9C84C0089BA2}" sibTransId="{7D652743-B165-4252-9976-A510A78134C2}"/>
    <dgm:cxn modelId="{9D247B36-8B3C-4132-9F51-1EB57F5A9AE8}" type="presOf" srcId="{980A83F3-75DF-4CD5-A0F9-8182C7CEB9B7}" destId="{A43CCFF7-EBA1-4943-AF8D-E990D1026424}" srcOrd="1" destOrd="0" presId="urn:microsoft.com/office/officeart/2005/8/layout/list1"/>
    <dgm:cxn modelId="{11E41C3A-CFED-49AD-BECE-90D71DD09E2F}" type="presOf" srcId="{07260771-5734-4715-98A3-E33352A4D26C}" destId="{84E4BAF0-936A-4C60-9573-1A8F3FCBDCBB}" srcOrd="1" destOrd="0" presId="urn:microsoft.com/office/officeart/2005/8/layout/list1"/>
    <dgm:cxn modelId="{B07CEB71-0F55-475E-A77B-B37F66FC11F0}" type="presOf" srcId="{F5F7AD0C-1F35-4239-B8E8-4B7AB884EB09}" destId="{FDE6D801-E6F0-48A7-8DDF-B456B409F35D}" srcOrd="0" destOrd="0" presId="urn:microsoft.com/office/officeart/2005/8/layout/list1"/>
    <dgm:cxn modelId="{2B5AE8DC-0BB1-4E7B-AC75-1DB8AB149BDE}" type="presOf" srcId="{07260771-5734-4715-98A3-E33352A4D26C}" destId="{4629FDE9-561D-434C-A49B-5C2B26F9271A}" srcOrd="0" destOrd="0" presId="urn:microsoft.com/office/officeart/2005/8/layout/list1"/>
    <dgm:cxn modelId="{5019E1E0-60C9-4023-9A52-AF5E6973D1E2}" srcId="{867D6F80-F7D3-427E-928E-B7A13B9004A6}" destId="{F5F7AD0C-1F35-4239-B8E8-4B7AB884EB09}" srcOrd="0" destOrd="0" parTransId="{9EB37337-F329-4A50-B720-398EFC430440}" sibTransId="{A6E0033D-537D-4B58-8CC4-8783D16537F1}"/>
    <dgm:cxn modelId="{2C6A9B2F-87FE-4A70-8EF9-1DABC2B4C790}" type="presParOf" srcId="{5C3849FD-2319-4B24-84A9-EF221441CF02}" destId="{F4FEE164-FFF1-4A23-A9C5-E6D51086C5AC}" srcOrd="0" destOrd="0" presId="urn:microsoft.com/office/officeart/2005/8/layout/list1"/>
    <dgm:cxn modelId="{2812D8B9-FCD1-4E3D-A3F1-03932B279892}" type="presParOf" srcId="{F4FEE164-FFF1-4A23-A9C5-E6D51086C5AC}" destId="{FDE6D801-E6F0-48A7-8DDF-B456B409F35D}" srcOrd="0" destOrd="0" presId="urn:microsoft.com/office/officeart/2005/8/layout/list1"/>
    <dgm:cxn modelId="{A5162C1E-93CF-4EA3-BCD8-0186FB6FDDD0}" type="presParOf" srcId="{F4FEE164-FFF1-4A23-A9C5-E6D51086C5AC}" destId="{4FDD5436-89DC-4840-828C-C9D6075C589F}" srcOrd="1" destOrd="0" presId="urn:microsoft.com/office/officeart/2005/8/layout/list1"/>
    <dgm:cxn modelId="{B116D53A-57ED-48DD-BA3D-791E6B114C3E}" type="presParOf" srcId="{5C3849FD-2319-4B24-84A9-EF221441CF02}" destId="{A9F32681-3A7F-4A3C-AADF-BF584B5D3649}" srcOrd="1" destOrd="0" presId="urn:microsoft.com/office/officeart/2005/8/layout/list1"/>
    <dgm:cxn modelId="{ADC5F5A2-F060-411C-AD23-D871CC5F6803}" type="presParOf" srcId="{5C3849FD-2319-4B24-84A9-EF221441CF02}" destId="{9811A38D-7F69-4101-982F-1D7C17D447DD}" srcOrd="2" destOrd="0" presId="urn:microsoft.com/office/officeart/2005/8/layout/list1"/>
    <dgm:cxn modelId="{EA786259-9A0E-4E18-AAC9-DA47FBE2582A}" type="presParOf" srcId="{5C3849FD-2319-4B24-84A9-EF221441CF02}" destId="{6C41720C-E4A7-4791-92B3-9F7C80124CCD}" srcOrd="3" destOrd="0" presId="urn:microsoft.com/office/officeart/2005/8/layout/list1"/>
    <dgm:cxn modelId="{A6C6C4FD-3B9C-4519-80E0-031787AED772}" type="presParOf" srcId="{5C3849FD-2319-4B24-84A9-EF221441CF02}" destId="{F4D5969B-D74D-4913-A0DA-A57B7017335B}" srcOrd="4" destOrd="0" presId="urn:microsoft.com/office/officeart/2005/8/layout/list1"/>
    <dgm:cxn modelId="{24BFA8C7-F499-4E0C-99A7-44F876C06964}" type="presParOf" srcId="{F4D5969B-D74D-4913-A0DA-A57B7017335B}" destId="{AABAEBB3-42C8-4A4F-B17D-29FEF92BE3A1}" srcOrd="0" destOrd="0" presId="urn:microsoft.com/office/officeart/2005/8/layout/list1"/>
    <dgm:cxn modelId="{056D33E0-4AFC-4E81-AF9E-53E5B88E194F}" type="presParOf" srcId="{F4D5969B-D74D-4913-A0DA-A57B7017335B}" destId="{A43CCFF7-EBA1-4943-AF8D-E990D1026424}" srcOrd="1" destOrd="0" presId="urn:microsoft.com/office/officeart/2005/8/layout/list1"/>
    <dgm:cxn modelId="{ECDB21C8-47DB-4CD5-B1E1-1E7F067589FB}" type="presParOf" srcId="{5C3849FD-2319-4B24-84A9-EF221441CF02}" destId="{69144FA7-47B3-40F4-BF7E-49CD8BC2B9F7}" srcOrd="5" destOrd="0" presId="urn:microsoft.com/office/officeart/2005/8/layout/list1"/>
    <dgm:cxn modelId="{F170FA13-6C19-4032-92A5-CF8C0CD02D17}" type="presParOf" srcId="{5C3849FD-2319-4B24-84A9-EF221441CF02}" destId="{30EDD685-97AF-48A1-8149-8BA57AB6FB9D}" srcOrd="6" destOrd="0" presId="urn:microsoft.com/office/officeart/2005/8/layout/list1"/>
    <dgm:cxn modelId="{E132AF31-EF29-4559-BA70-1543FDC9C531}" type="presParOf" srcId="{5C3849FD-2319-4B24-84A9-EF221441CF02}" destId="{E061A937-C6BC-4CC1-B3D8-4069C347CE69}" srcOrd="7" destOrd="0" presId="urn:microsoft.com/office/officeart/2005/8/layout/list1"/>
    <dgm:cxn modelId="{36B7DD8B-F75A-475E-90BA-7143B28689AE}" type="presParOf" srcId="{5C3849FD-2319-4B24-84A9-EF221441CF02}" destId="{87EA4A42-A93B-407E-B3A8-4710B1208F64}" srcOrd="8" destOrd="0" presId="urn:microsoft.com/office/officeart/2005/8/layout/list1"/>
    <dgm:cxn modelId="{FFC3E6EA-86AF-497E-B2E5-8CB8AF57FADA}" type="presParOf" srcId="{87EA4A42-A93B-407E-B3A8-4710B1208F64}" destId="{4629FDE9-561D-434C-A49B-5C2B26F9271A}" srcOrd="0" destOrd="0" presId="urn:microsoft.com/office/officeart/2005/8/layout/list1"/>
    <dgm:cxn modelId="{BC85A47C-E29F-4A18-8C28-ABD22DC70ABA}" type="presParOf" srcId="{87EA4A42-A93B-407E-B3A8-4710B1208F64}" destId="{84E4BAF0-936A-4C60-9573-1A8F3FCBDCBB}" srcOrd="1" destOrd="0" presId="urn:microsoft.com/office/officeart/2005/8/layout/list1"/>
    <dgm:cxn modelId="{5142B171-4675-4765-AB3C-F944E89295B7}" type="presParOf" srcId="{5C3849FD-2319-4B24-84A9-EF221441CF02}" destId="{D6D9DADC-511D-4253-9DA7-6768FDE448DB}" srcOrd="9" destOrd="0" presId="urn:microsoft.com/office/officeart/2005/8/layout/list1"/>
    <dgm:cxn modelId="{4AEA99F0-5D82-43EC-86CE-F46E81186E4F}" type="presParOf" srcId="{5C3849FD-2319-4B24-84A9-EF221441CF02}" destId="{859B7CA1-5094-4159-8691-5D5931CB2202}"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11A38D-7F69-4101-982F-1D7C17D447DD}">
      <dsp:nvSpPr>
        <dsp:cNvPr id="0" name=""/>
        <dsp:cNvSpPr/>
      </dsp:nvSpPr>
      <dsp:spPr>
        <a:xfrm>
          <a:off x="0" y="1503277"/>
          <a:ext cx="5744684" cy="428400"/>
        </a:xfrm>
        <a:prstGeom prst="rect">
          <a:avLst/>
        </a:prstGeom>
        <a:solidFill>
          <a:schemeClr val="lt1">
            <a:alpha val="90000"/>
            <a:hueOff val="0"/>
            <a:satOff val="0"/>
            <a:lumOff val="0"/>
            <a:alphaOff val="0"/>
          </a:schemeClr>
        </a:solidFill>
        <a:ln w="9525" cap="rnd"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4FDD5436-89DC-4840-828C-C9D6075C589F}">
      <dsp:nvSpPr>
        <dsp:cNvPr id="0" name=""/>
        <dsp:cNvSpPr/>
      </dsp:nvSpPr>
      <dsp:spPr>
        <a:xfrm>
          <a:off x="287234" y="1252357"/>
          <a:ext cx="4021279" cy="501840"/>
        </a:xfrm>
        <a:prstGeom prst="roundRect">
          <a:avLst/>
        </a:prstGeom>
        <a:gradFill rotWithShape="0">
          <a:gsLst>
            <a:gs pos="0">
              <a:schemeClr val="accent6">
                <a:hueOff val="0"/>
                <a:satOff val="0"/>
                <a:lumOff val="0"/>
                <a:alphaOff val="0"/>
                <a:tint val="96000"/>
                <a:lumMod val="104000"/>
              </a:schemeClr>
            </a:gs>
            <a:gs pos="100000">
              <a:schemeClr val="accent6">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51995" tIns="0" rIns="151995" bIns="0" numCol="1" spcCol="1270" anchor="ctr" anchorCtr="0">
          <a:noAutofit/>
        </a:bodyPr>
        <a:lstStyle/>
        <a:p>
          <a:pPr marL="0" lvl="0" indent="0" algn="l" defTabSz="755650">
            <a:lnSpc>
              <a:spcPct val="90000"/>
            </a:lnSpc>
            <a:spcBef>
              <a:spcPct val="0"/>
            </a:spcBef>
            <a:spcAft>
              <a:spcPct val="35000"/>
            </a:spcAft>
            <a:buNone/>
          </a:pPr>
          <a:r>
            <a:rPr lang="es-CO" sz="1700" kern="1200"/>
            <a:t>DESGNACION DE LOS PERFILES EN:</a:t>
          </a:r>
          <a:endParaRPr lang="en-US" sz="1700" kern="1200"/>
        </a:p>
      </dsp:txBody>
      <dsp:txXfrm>
        <a:off x="311732" y="1276855"/>
        <a:ext cx="3972283" cy="452844"/>
      </dsp:txXfrm>
    </dsp:sp>
    <dsp:sp modelId="{30EDD685-97AF-48A1-8149-8BA57AB6FB9D}">
      <dsp:nvSpPr>
        <dsp:cNvPr id="0" name=""/>
        <dsp:cNvSpPr/>
      </dsp:nvSpPr>
      <dsp:spPr>
        <a:xfrm>
          <a:off x="0" y="2274397"/>
          <a:ext cx="5744684" cy="428400"/>
        </a:xfrm>
        <a:prstGeom prst="rect">
          <a:avLst/>
        </a:prstGeom>
        <a:solidFill>
          <a:schemeClr val="lt1">
            <a:alpha val="90000"/>
            <a:hueOff val="0"/>
            <a:satOff val="0"/>
            <a:lumOff val="0"/>
            <a:alphaOff val="0"/>
          </a:schemeClr>
        </a:solidFill>
        <a:ln w="9525" cap="rnd"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A43CCFF7-EBA1-4943-AF8D-E990D1026424}">
      <dsp:nvSpPr>
        <dsp:cNvPr id="0" name=""/>
        <dsp:cNvSpPr/>
      </dsp:nvSpPr>
      <dsp:spPr>
        <a:xfrm>
          <a:off x="287234" y="2023477"/>
          <a:ext cx="4021279" cy="501840"/>
        </a:xfrm>
        <a:prstGeom prst="roundRect">
          <a:avLst/>
        </a:prstGeom>
        <a:gradFill rotWithShape="0">
          <a:gsLst>
            <a:gs pos="0">
              <a:schemeClr val="accent6">
                <a:hueOff val="0"/>
                <a:satOff val="0"/>
                <a:lumOff val="0"/>
                <a:alphaOff val="0"/>
                <a:tint val="96000"/>
                <a:lumMod val="104000"/>
              </a:schemeClr>
            </a:gs>
            <a:gs pos="100000">
              <a:schemeClr val="accent6">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51995" tIns="0" rIns="151995" bIns="0" numCol="1" spcCol="1270" anchor="ctr" anchorCtr="0">
          <a:noAutofit/>
        </a:bodyPr>
        <a:lstStyle/>
        <a:p>
          <a:pPr marL="0" lvl="0" indent="0" algn="l" defTabSz="755650">
            <a:lnSpc>
              <a:spcPct val="90000"/>
            </a:lnSpc>
            <a:spcBef>
              <a:spcPct val="0"/>
            </a:spcBef>
            <a:spcAft>
              <a:spcPct val="35000"/>
            </a:spcAft>
            <a:buNone/>
          </a:pPr>
          <a:r>
            <a:rPr lang="es-CO" sz="1700" kern="1200"/>
            <a:t>EUROPA </a:t>
          </a:r>
          <a:endParaRPr lang="en-US" sz="1700" kern="1200"/>
        </a:p>
      </dsp:txBody>
      <dsp:txXfrm>
        <a:off x="311732" y="2047975"/>
        <a:ext cx="3972283" cy="452844"/>
      </dsp:txXfrm>
    </dsp:sp>
    <dsp:sp modelId="{859B7CA1-5094-4159-8691-5D5931CB2202}">
      <dsp:nvSpPr>
        <dsp:cNvPr id="0" name=""/>
        <dsp:cNvSpPr/>
      </dsp:nvSpPr>
      <dsp:spPr>
        <a:xfrm>
          <a:off x="0" y="3045517"/>
          <a:ext cx="5744684" cy="428400"/>
        </a:xfrm>
        <a:prstGeom prst="rect">
          <a:avLst/>
        </a:prstGeom>
        <a:solidFill>
          <a:schemeClr val="lt1">
            <a:alpha val="90000"/>
            <a:hueOff val="0"/>
            <a:satOff val="0"/>
            <a:lumOff val="0"/>
            <a:alphaOff val="0"/>
          </a:schemeClr>
        </a:solidFill>
        <a:ln w="9525" cap="rnd"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84E4BAF0-936A-4C60-9573-1A8F3FCBDCBB}">
      <dsp:nvSpPr>
        <dsp:cNvPr id="0" name=""/>
        <dsp:cNvSpPr/>
      </dsp:nvSpPr>
      <dsp:spPr>
        <a:xfrm>
          <a:off x="287234" y="2794598"/>
          <a:ext cx="4021279" cy="501840"/>
        </a:xfrm>
        <a:prstGeom prst="roundRect">
          <a:avLst/>
        </a:prstGeom>
        <a:gradFill rotWithShape="0">
          <a:gsLst>
            <a:gs pos="0">
              <a:schemeClr val="accent6">
                <a:hueOff val="0"/>
                <a:satOff val="0"/>
                <a:lumOff val="0"/>
                <a:alphaOff val="0"/>
                <a:tint val="96000"/>
                <a:lumMod val="104000"/>
              </a:schemeClr>
            </a:gs>
            <a:gs pos="100000">
              <a:schemeClr val="accent6">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51995" tIns="0" rIns="151995" bIns="0" numCol="1" spcCol="1270" anchor="ctr" anchorCtr="0">
          <a:noAutofit/>
        </a:bodyPr>
        <a:lstStyle/>
        <a:p>
          <a:pPr marL="0" lvl="0" indent="0" algn="l" defTabSz="755650">
            <a:lnSpc>
              <a:spcPct val="90000"/>
            </a:lnSpc>
            <a:spcBef>
              <a:spcPct val="0"/>
            </a:spcBef>
            <a:spcAft>
              <a:spcPct val="35000"/>
            </a:spcAft>
            <a:buNone/>
          </a:pPr>
          <a:r>
            <a:rPr lang="es-CO" sz="1700" kern="1200"/>
            <a:t>AMERICA </a:t>
          </a:r>
          <a:endParaRPr lang="en-US" sz="1700" kern="1200"/>
        </a:p>
      </dsp:txBody>
      <dsp:txXfrm>
        <a:off x="311732" y="2819096"/>
        <a:ext cx="3972283" cy="452844"/>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5.png>
</file>

<file path=ppt/media/image16.png>
</file>

<file path=ppt/media/image2.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eg>
</file>

<file path=ppt/media/image41.png>
</file>

<file path=ppt/media/image42.jpeg>
</file>

<file path=ppt/media/image43.png>
</file>

<file path=ppt/media/image44.png>
</file>

<file path=ppt/media/image45.jpe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jpeg>
</file>

<file path=ppt/media/image54.png>
</file>

<file path=ppt/media/image55.png>
</file>

<file path=ppt/media/image56.png>
</file>

<file path=ppt/media/image57.png>
</file>

<file path=ppt/media/image58.png>
</file>

<file path=ppt/media/image59.png>
</file>

<file path=ppt/media/image6.png>
</file>

<file path=ppt/media/image60.jpeg>
</file>

<file path=ppt/media/image61.jpeg>
</file>

<file path=ppt/media/image62.png>
</file>

<file path=ppt/media/image63.png>
</file>

<file path=ppt/media/image64.png>
</file>

<file path=ppt/media/image65.png>
</file>

<file path=ppt/media/image66.jpeg>
</file>

<file path=ppt/media/image67.jpeg>
</file>

<file path=ppt/media/image68.jpeg>
</file>

<file path=ppt/media/image69.jpeg>
</file>

<file path=ppt/media/image7.png>
</file>

<file path=ppt/media/image70.jpeg>
</file>

<file path=ppt/media/image71.png>
</file>

<file path=ppt/media/image72.png>
</file>

<file path=ppt/media/image73.png>
</file>

<file path=ppt/media/image74.png>
</file>

<file path=ppt/media/image75.png>
</file>

<file path=ppt/media/image76.png>
</file>

<file path=ppt/media/image77.png>
</file>

<file path=ppt/media/image79.png>
</file>

<file path=ppt/media/image8.png>
</file>

<file path=ppt/media/image81.png>
</file>

<file path=ppt/media/image83.png>
</file>

<file path=ppt/media/image84.png>
</file>

<file path=ppt/media/image85.jpeg>
</file>

<file path=ppt/media/image86.png>
</file>

<file path=ppt/media/image87.jpeg>
</file>

<file path=ppt/media/image88.png>
</file>

<file path=ppt/media/image89.png>
</file>

<file path=ppt/media/image9.png>
</file>

<file path=ppt/media/image90.png>
</file>

<file path=ppt/media/image91.png>
</file>

<file path=ppt/media/image92.jpeg>
</file>

<file path=ppt/media/image9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3FF5DB-70B0-4E08-AE22-813D4D654F98}" type="datetimeFigureOut">
              <a:rPr lang="es-CO" smtClean="0"/>
              <a:t>9/05/2022</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E74F4C-7255-454C-80D0-49F6448B3B24}" type="slidenum">
              <a:rPr lang="es-CO" smtClean="0"/>
              <a:t>‹Nº›</a:t>
            </a:fld>
            <a:endParaRPr lang="es-CO"/>
          </a:p>
        </p:txBody>
      </p:sp>
    </p:spTree>
    <p:extLst>
      <p:ext uri="{BB962C8B-B14F-4D97-AF65-F5344CB8AC3E}">
        <p14:creationId xmlns:p14="http://schemas.microsoft.com/office/powerpoint/2010/main" val="944066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4" name="Google Shape;454;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9" name="Google Shape;35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2" name="Google Shape;38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00946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2" name="Google Shape;38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2" name="Google Shape;38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113964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9" name="Google Shape;35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585695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2" name="Google Shape;38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708307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pPr>
              <a:defRPr/>
            </a:pPr>
            <a:fld id="{A177B50A-D7B9-42E0-AE0A-98002586C1C4}" type="datetimeFigureOut">
              <a:rPr lang="en-US" smtClean="0"/>
              <a:pPr>
                <a:defRPr/>
              </a:pPr>
              <a:t>5/9/2022</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29145805-90EA-4EEE-BB57-277D620FCB31}" type="slidenum">
              <a:rPr lang="en-US" smtClean="0"/>
              <a:pPr>
                <a:defRPr/>
              </a:pPr>
              <a:t>‹Nº›</a:t>
            </a:fld>
            <a:endParaRPr lang="en-US"/>
          </a:p>
        </p:txBody>
      </p:sp>
    </p:spTree>
    <p:extLst>
      <p:ext uri="{BB962C8B-B14F-4D97-AF65-F5344CB8AC3E}">
        <p14:creationId xmlns:p14="http://schemas.microsoft.com/office/powerpoint/2010/main" val="11985884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pPr>
              <a:defRPr/>
            </a:pPr>
            <a:fld id="{F0DA4B1C-F332-4103-A18D-A46CEA45FAF4}" type="datetimeFigureOut">
              <a:rPr lang="en-US" smtClean="0"/>
              <a:pPr>
                <a:defRPr/>
              </a:pPr>
              <a:t>5/9/2022</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817B0F1B-FC5A-453E-A13E-13C8447628DE}" type="slidenum">
              <a:rPr lang="en-US" smtClean="0"/>
              <a:pPr>
                <a:defRPr/>
              </a:pPr>
              <a:t>‹Nº›</a:t>
            </a:fld>
            <a:endParaRPr lang="en-US"/>
          </a:p>
        </p:txBody>
      </p:sp>
    </p:spTree>
    <p:extLst>
      <p:ext uri="{BB962C8B-B14F-4D97-AF65-F5344CB8AC3E}">
        <p14:creationId xmlns:p14="http://schemas.microsoft.com/office/powerpoint/2010/main" val="5338651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pPr>
              <a:defRPr/>
            </a:pPr>
            <a:fld id="{F0DA4B1C-F332-4103-A18D-A46CEA45FAF4}" type="datetimeFigureOut">
              <a:rPr lang="en-US" smtClean="0"/>
              <a:pPr>
                <a:defRPr/>
              </a:pPr>
              <a:t>5/9/2022</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817B0F1B-FC5A-453E-A13E-13C8447628DE}" type="slidenum">
              <a:rPr lang="en-US" smtClean="0"/>
              <a:pPr>
                <a:defRPr/>
              </a:pPr>
              <a:t>‹Nº›</a:t>
            </a:fld>
            <a:endParaRPr lang="en-US"/>
          </a:p>
        </p:txBody>
      </p:sp>
    </p:spTree>
    <p:extLst>
      <p:ext uri="{BB962C8B-B14F-4D97-AF65-F5344CB8AC3E}">
        <p14:creationId xmlns:p14="http://schemas.microsoft.com/office/powerpoint/2010/main" val="8800419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s-ES"/>
              <a:t>Haga clic para modificar el estilo de título del patrón</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pPr>
              <a:defRPr/>
            </a:pPr>
            <a:fld id="{F0DA4B1C-F332-4103-A18D-A46CEA45FAF4}" type="datetimeFigureOut">
              <a:rPr lang="en-US" smtClean="0"/>
              <a:pPr>
                <a:defRPr/>
              </a:pPr>
              <a:t>5/9/2022</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817B0F1B-FC5A-453E-A13E-13C8447628DE}" type="slidenum">
              <a:rPr lang="en-US" smtClean="0"/>
              <a:pPr>
                <a:defRPr/>
              </a:pPr>
              <a:t>‹Nº›</a:t>
            </a:fld>
            <a:endParaRPr lang="en-US"/>
          </a:p>
        </p:txBody>
      </p:sp>
    </p:spTree>
    <p:extLst>
      <p:ext uri="{BB962C8B-B14F-4D97-AF65-F5344CB8AC3E}">
        <p14:creationId xmlns:p14="http://schemas.microsoft.com/office/powerpoint/2010/main" val="14790947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1410" y="4777381"/>
            <a:ext cx="9906001"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pPr>
              <a:defRPr/>
            </a:pPr>
            <a:fld id="{F0DA4B1C-F332-4103-A18D-A46CEA45FAF4}" type="datetimeFigureOut">
              <a:rPr lang="en-US" smtClean="0"/>
              <a:pPr>
                <a:defRPr/>
              </a:pPr>
              <a:t>5/9/2022</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817B0F1B-FC5A-453E-A13E-13C8447628DE}" type="slidenum">
              <a:rPr lang="en-US" smtClean="0"/>
              <a:pPr>
                <a:defRPr/>
              </a:pPr>
              <a:t>‹Nº›</a:t>
            </a:fld>
            <a:endParaRPr lang="en-US"/>
          </a:p>
        </p:txBody>
      </p:sp>
    </p:spTree>
    <p:extLst>
      <p:ext uri="{BB962C8B-B14F-4D97-AF65-F5344CB8AC3E}">
        <p14:creationId xmlns:p14="http://schemas.microsoft.com/office/powerpoint/2010/main" val="3975671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s-ES"/>
              <a:t>Haga clic para modificar el estilo de título del patrón</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s-ES"/>
              <a:t>Haga clic para modificar los estilos de texto del patrón</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pPr>
              <a:defRPr/>
            </a:pPr>
            <a:fld id="{F0DA4B1C-F332-4103-A18D-A46CEA45FAF4}" type="datetimeFigureOut">
              <a:rPr lang="en-US" smtClean="0"/>
              <a:pPr>
                <a:defRPr/>
              </a:pPr>
              <a:t>5/9/2022</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817B0F1B-FC5A-453E-A13E-13C8447628DE}" type="slidenum">
              <a:rPr lang="en-US" smtClean="0"/>
              <a:pPr>
                <a:defRPr/>
              </a:pPr>
              <a:t>‹Nº›</a:t>
            </a:fld>
            <a:endParaRPr lang="en-US"/>
          </a:p>
        </p:txBody>
      </p:sp>
    </p:spTree>
    <p:extLst>
      <p:ext uri="{BB962C8B-B14F-4D97-AF65-F5344CB8AC3E}">
        <p14:creationId xmlns:p14="http://schemas.microsoft.com/office/powerpoint/2010/main" val="31837731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s-ES"/>
              <a:t>Haga clic para modificar el estilo de título del patrón</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s-ES"/>
              <a:t>Haga clic para modificar los estilos de texto del patrón</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pPr>
              <a:defRPr/>
            </a:pPr>
            <a:fld id="{F0DA4B1C-F332-4103-A18D-A46CEA45FAF4}" type="datetimeFigureOut">
              <a:rPr lang="en-US" smtClean="0"/>
              <a:pPr>
                <a:defRPr/>
              </a:pPr>
              <a:t>5/9/2022</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817B0F1B-FC5A-453E-A13E-13C8447628DE}" type="slidenum">
              <a:rPr lang="en-US" smtClean="0"/>
              <a:pPr>
                <a:defRPr/>
              </a:pPr>
              <a:t>‹Nº›</a:t>
            </a:fld>
            <a:endParaRPr lang="en-US"/>
          </a:p>
        </p:txBody>
      </p:sp>
    </p:spTree>
    <p:extLst>
      <p:ext uri="{BB962C8B-B14F-4D97-AF65-F5344CB8AC3E}">
        <p14:creationId xmlns:p14="http://schemas.microsoft.com/office/powerpoint/2010/main" val="5859019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a:defRPr/>
            </a:pPr>
            <a:fld id="{C19E9D9F-D49F-4CE1-8499-07DD188BFD3B}" type="datetimeFigureOut">
              <a:rPr lang="en-US" smtClean="0"/>
              <a:pPr>
                <a:defRPr/>
              </a:pPr>
              <a:t>5/9/2022</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A1605934-3887-4391-A0E9-9090197B1A89}" type="slidenum">
              <a:rPr lang="en-US" smtClean="0"/>
              <a:pPr>
                <a:defRPr/>
              </a:pPr>
              <a:t>‹Nº›</a:t>
            </a:fld>
            <a:endParaRPr lang="en-US"/>
          </a:p>
        </p:txBody>
      </p:sp>
    </p:spTree>
    <p:extLst>
      <p:ext uri="{BB962C8B-B14F-4D97-AF65-F5344CB8AC3E}">
        <p14:creationId xmlns:p14="http://schemas.microsoft.com/office/powerpoint/2010/main" val="22411935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a:defRPr/>
            </a:pPr>
            <a:fld id="{82A4D355-F641-4C16-ADBA-F6EADCFE32C1}" type="datetimeFigureOut">
              <a:rPr lang="en-US" smtClean="0"/>
              <a:pPr>
                <a:defRPr/>
              </a:pPr>
              <a:t>5/9/2022</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BA05B7EE-D953-4296-9AF2-5425562C4D4E}" type="slidenum">
              <a:rPr lang="en-US" smtClean="0"/>
              <a:pPr>
                <a:defRPr/>
              </a:pPr>
              <a:t>‹Nº›</a:t>
            </a:fld>
            <a:endParaRPr lang="en-US"/>
          </a:p>
        </p:txBody>
      </p:sp>
    </p:spTree>
    <p:extLst>
      <p:ext uri="{BB962C8B-B14F-4D97-AF65-F5344CB8AC3E}">
        <p14:creationId xmlns:p14="http://schemas.microsoft.com/office/powerpoint/2010/main" val="26275963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Dos objetos" userDrawn="1">
  <p:cSld name="1_Dos objetos">
    <p:spTree>
      <p:nvGrpSpPr>
        <p:cNvPr id="1" name="Shape 152"/>
        <p:cNvGrpSpPr/>
        <p:nvPr/>
      </p:nvGrpSpPr>
      <p:grpSpPr>
        <a:xfrm>
          <a:off x="0" y="0"/>
          <a:ext cx="0" cy="0"/>
          <a:chOff x="0" y="0"/>
          <a:chExt cx="0" cy="0"/>
        </a:xfrm>
      </p:grpSpPr>
      <p:grpSp>
        <p:nvGrpSpPr>
          <p:cNvPr id="153" name="Google Shape;153;p23"/>
          <p:cNvGrpSpPr/>
          <p:nvPr/>
        </p:nvGrpSpPr>
        <p:grpSpPr>
          <a:xfrm>
            <a:off x="-417514" y="1"/>
            <a:ext cx="12584115" cy="6853239"/>
            <a:chOff x="-417513" y="0"/>
            <a:chExt cx="12584114" cy="6853238"/>
          </a:xfrm>
        </p:grpSpPr>
        <p:sp>
          <p:nvSpPr>
            <p:cNvPr id="154" name="Google Shape;154;p23"/>
            <p:cNvSpPr/>
            <p:nvPr/>
          </p:nvSpPr>
          <p:spPr>
            <a:xfrm>
              <a:off x="1306513" y="0"/>
              <a:ext cx="3862388" cy="6843713"/>
            </a:xfrm>
            <a:custGeom>
              <a:avLst/>
              <a:gdLst/>
              <a:ahLst/>
              <a:cxnLst/>
              <a:rect l="l" t="t" r="r" b="b"/>
              <a:pathLst>
                <a:path w="813" h="1440" extrusionOk="0">
                  <a:moveTo>
                    <a:pt x="813" y="0"/>
                  </a:moveTo>
                  <a:cubicBezTo>
                    <a:pt x="331" y="221"/>
                    <a:pt x="0" y="1039"/>
                    <a:pt x="435"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 name="Google Shape;155;p23"/>
            <p:cNvSpPr/>
            <p:nvPr/>
          </p:nvSpPr>
          <p:spPr>
            <a:xfrm>
              <a:off x="10626725" y="9525"/>
              <a:ext cx="1539875" cy="555625"/>
            </a:xfrm>
            <a:custGeom>
              <a:avLst/>
              <a:gdLst/>
              <a:ahLst/>
              <a:cxnLst/>
              <a:rect l="l" t="t" r="r" b="b"/>
              <a:pathLst>
                <a:path w="324" h="117" extrusionOk="0">
                  <a:moveTo>
                    <a:pt x="324" y="117"/>
                  </a:moveTo>
                  <a:cubicBezTo>
                    <a:pt x="223" y="64"/>
                    <a:pt x="107" y="28"/>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 name="Google Shape;156;p23"/>
            <p:cNvSpPr/>
            <p:nvPr/>
          </p:nvSpPr>
          <p:spPr>
            <a:xfrm>
              <a:off x="10247313" y="5013325"/>
              <a:ext cx="1919288" cy="1830388"/>
            </a:xfrm>
            <a:custGeom>
              <a:avLst/>
              <a:gdLst/>
              <a:ahLst/>
              <a:cxnLst/>
              <a:rect l="l" t="t" r="r" b="b"/>
              <a:pathLst>
                <a:path w="404" h="385" extrusionOk="0">
                  <a:moveTo>
                    <a:pt x="0" y="385"/>
                  </a:moveTo>
                  <a:cubicBezTo>
                    <a:pt x="146" y="272"/>
                    <a:pt x="285" y="142"/>
                    <a:pt x="404"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 name="Google Shape;157;p23"/>
            <p:cNvSpPr/>
            <p:nvPr/>
          </p:nvSpPr>
          <p:spPr>
            <a:xfrm>
              <a:off x="1120775" y="0"/>
              <a:ext cx="3676650" cy="6843713"/>
            </a:xfrm>
            <a:custGeom>
              <a:avLst/>
              <a:gdLst/>
              <a:ahLst/>
              <a:cxnLst/>
              <a:rect l="l" t="t" r="r" b="b"/>
              <a:pathLst>
                <a:path w="774" h="1440" extrusionOk="0">
                  <a:moveTo>
                    <a:pt x="774" y="0"/>
                  </a:moveTo>
                  <a:cubicBezTo>
                    <a:pt x="312" y="240"/>
                    <a:pt x="0" y="1034"/>
                    <a:pt x="411" y="144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 name="Google Shape;158;p23"/>
            <p:cNvSpPr/>
            <p:nvPr/>
          </p:nvSpPr>
          <p:spPr>
            <a:xfrm>
              <a:off x="11202988" y="9525"/>
              <a:ext cx="963613" cy="366713"/>
            </a:xfrm>
            <a:custGeom>
              <a:avLst/>
              <a:gdLst/>
              <a:ahLst/>
              <a:cxnLst/>
              <a:rect l="l" t="t" r="r" b="b"/>
              <a:pathLst>
                <a:path w="203" h="77" extrusionOk="0">
                  <a:moveTo>
                    <a:pt x="203" y="77"/>
                  </a:moveTo>
                  <a:cubicBezTo>
                    <a:pt x="138" y="46"/>
                    <a:pt x="68" y="21"/>
                    <a:pt x="0" y="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 name="Google Shape;159;p23"/>
            <p:cNvSpPr/>
            <p:nvPr/>
          </p:nvSpPr>
          <p:spPr>
            <a:xfrm>
              <a:off x="10494963" y="5275263"/>
              <a:ext cx="1666875" cy="1577975"/>
            </a:xfrm>
            <a:custGeom>
              <a:avLst/>
              <a:gdLst/>
              <a:ahLst/>
              <a:cxnLst/>
              <a:rect l="l" t="t" r="r" b="b"/>
              <a:pathLst>
                <a:path w="351" h="332" extrusionOk="0">
                  <a:moveTo>
                    <a:pt x="0" y="332"/>
                  </a:moveTo>
                  <a:cubicBezTo>
                    <a:pt x="125" y="232"/>
                    <a:pt x="245" y="121"/>
                    <a:pt x="351" y="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 name="Google Shape;160;p23"/>
            <p:cNvSpPr/>
            <p:nvPr/>
          </p:nvSpPr>
          <p:spPr>
            <a:xfrm>
              <a:off x="1001713" y="0"/>
              <a:ext cx="3621088" cy="6843713"/>
            </a:xfrm>
            <a:custGeom>
              <a:avLst/>
              <a:gdLst/>
              <a:ahLst/>
              <a:cxnLst/>
              <a:rect l="l" t="t" r="r" b="b"/>
              <a:pathLst>
                <a:path w="762" h="1440" extrusionOk="0">
                  <a:moveTo>
                    <a:pt x="762" y="0"/>
                  </a:moveTo>
                  <a:cubicBezTo>
                    <a:pt x="308" y="245"/>
                    <a:pt x="0" y="1033"/>
                    <a:pt x="403"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 name="Google Shape;161;p23"/>
            <p:cNvSpPr/>
            <p:nvPr/>
          </p:nvSpPr>
          <p:spPr>
            <a:xfrm>
              <a:off x="11501438" y="9525"/>
              <a:ext cx="665163" cy="257175"/>
            </a:xfrm>
            <a:custGeom>
              <a:avLst/>
              <a:gdLst/>
              <a:ahLst/>
              <a:cxnLst/>
              <a:rect l="l" t="t" r="r" b="b"/>
              <a:pathLst>
                <a:path w="140" h="54" extrusionOk="0">
                  <a:moveTo>
                    <a:pt x="140" y="54"/>
                  </a:moveTo>
                  <a:cubicBezTo>
                    <a:pt x="95" y="34"/>
                    <a:pt x="48" y="16"/>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 name="Google Shape;162;p23"/>
            <p:cNvSpPr/>
            <p:nvPr/>
          </p:nvSpPr>
          <p:spPr>
            <a:xfrm>
              <a:off x="10641013" y="5408613"/>
              <a:ext cx="1525588" cy="1435100"/>
            </a:xfrm>
            <a:custGeom>
              <a:avLst/>
              <a:gdLst/>
              <a:ahLst/>
              <a:cxnLst/>
              <a:rect l="l" t="t" r="r" b="b"/>
              <a:pathLst>
                <a:path w="321" h="302" extrusionOk="0">
                  <a:moveTo>
                    <a:pt x="0" y="302"/>
                  </a:moveTo>
                  <a:cubicBezTo>
                    <a:pt x="114" y="210"/>
                    <a:pt x="223" y="109"/>
                    <a:pt x="321"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 name="Google Shape;163;p23"/>
            <p:cNvSpPr/>
            <p:nvPr/>
          </p:nvSpPr>
          <p:spPr>
            <a:xfrm>
              <a:off x="1001713" y="0"/>
              <a:ext cx="3244850" cy="6843713"/>
            </a:xfrm>
            <a:custGeom>
              <a:avLst/>
              <a:gdLst/>
              <a:ahLst/>
              <a:cxnLst/>
              <a:rect l="l" t="t" r="r" b="b"/>
              <a:pathLst>
                <a:path w="683" h="1440" extrusionOk="0">
                  <a:moveTo>
                    <a:pt x="683" y="0"/>
                  </a:moveTo>
                  <a:cubicBezTo>
                    <a:pt x="258" y="256"/>
                    <a:pt x="0" y="1041"/>
                    <a:pt x="355"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 name="Google Shape;164;p23"/>
            <p:cNvSpPr/>
            <p:nvPr/>
          </p:nvSpPr>
          <p:spPr>
            <a:xfrm>
              <a:off x="10802938" y="5518150"/>
              <a:ext cx="1363663" cy="1325563"/>
            </a:xfrm>
            <a:custGeom>
              <a:avLst/>
              <a:gdLst/>
              <a:ahLst/>
              <a:cxnLst/>
              <a:rect l="l" t="t" r="r" b="b"/>
              <a:pathLst>
                <a:path w="287" h="279" extrusionOk="0">
                  <a:moveTo>
                    <a:pt x="0" y="279"/>
                  </a:moveTo>
                  <a:cubicBezTo>
                    <a:pt x="101" y="193"/>
                    <a:pt x="198" y="100"/>
                    <a:pt x="287"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 name="Google Shape;165;p23"/>
            <p:cNvSpPr/>
            <p:nvPr/>
          </p:nvSpPr>
          <p:spPr>
            <a:xfrm>
              <a:off x="889000" y="0"/>
              <a:ext cx="3230563" cy="6843713"/>
            </a:xfrm>
            <a:custGeom>
              <a:avLst/>
              <a:gdLst/>
              <a:ahLst/>
              <a:cxnLst/>
              <a:rect l="l" t="t" r="r" b="b"/>
              <a:pathLst>
                <a:path w="680" h="1440" extrusionOk="0">
                  <a:moveTo>
                    <a:pt x="680" y="0"/>
                  </a:moveTo>
                  <a:cubicBezTo>
                    <a:pt x="257" y="265"/>
                    <a:pt x="0" y="1026"/>
                    <a:pt x="337"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 name="Google Shape;166;p23"/>
            <p:cNvSpPr/>
            <p:nvPr/>
          </p:nvSpPr>
          <p:spPr>
            <a:xfrm>
              <a:off x="10979150" y="5694363"/>
              <a:ext cx="1187450" cy="1149350"/>
            </a:xfrm>
            <a:custGeom>
              <a:avLst/>
              <a:gdLst/>
              <a:ahLst/>
              <a:cxnLst/>
              <a:rect l="l" t="t" r="r" b="b"/>
              <a:pathLst>
                <a:path w="250" h="242" extrusionOk="0">
                  <a:moveTo>
                    <a:pt x="0" y="242"/>
                  </a:moveTo>
                  <a:cubicBezTo>
                    <a:pt x="88" y="166"/>
                    <a:pt x="172" y="85"/>
                    <a:pt x="25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 name="Google Shape;167;p23"/>
            <p:cNvSpPr/>
            <p:nvPr/>
          </p:nvSpPr>
          <p:spPr>
            <a:xfrm>
              <a:off x="484188" y="0"/>
              <a:ext cx="3421063" cy="6843713"/>
            </a:xfrm>
            <a:custGeom>
              <a:avLst/>
              <a:gdLst/>
              <a:ahLst/>
              <a:cxnLst/>
              <a:rect l="l" t="t" r="r" b="b"/>
              <a:pathLst>
                <a:path w="720" h="1440" extrusionOk="0">
                  <a:moveTo>
                    <a:pt x="720" y="0"/>
                  </a:moveTo>
                  <a:cubicBezTo>
                    <a:pt x="316" y="282"/>
                    <a:pt x="0" y="1018"/>
                    <a:pt x="362"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 name="Google Shape;168;p23"/>
            <p:cNvSpPr/>
            <p:nvPr/>
          </p:nvSpPr>
          <p:spPr>
            <a:xfrm>
              <a:off x="11287125" y="6049963"/>
              <a:ext cx="879475" cy="793750"/>
            </a:xfrm>
            <a:custGeom>
              <a:avLst/>
              <a:gdLst/>
              <a:ahLst/>
              <a:cxnLst/>
              <a:rect l="l" t="t" r="r" b="b"/>
              <a:pathLst>
                <a:path w="185" h="167" extrusionOk="0">
                  <a:moveTo>
                    <a:pt x="0" y="167"/>
                  </a:moveTo>
                  <a:cubicBezTo>
                    <a:pt x="63" y="114"/>
                    <a:pt x="125" y="58"/>
                    <a:pt x="185"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 name="Google Shape;169;p23"/>
            <p:cNvSpPr/>
            <p:nvPr/>
          </p:nvSpPr>
          <p:spPr>
            <a:xfrm>
              <a:off x="598488" y="0"/>
              <a:ext cx="2717800" cy="6843713"/>
            </a:xfrm>
            <a:custGeom>
              <a:avLst/>
              <a:gdLst/>
              <a:ahLst/>
              <a:cxnLst/>
              <a:rect l="l" t="t" r="r" b="b"/>
              <a:pathLst>
                <a:path w="572" h="1440" extrusionOk="0">
                  <a:moveTo>
                    <a:pt x="572" y="0"/>
                  </a:moveTo>
                  <a:cubicBezTo>
                    <a:pt x="213" y="320"/>
                    <a:pt x="0" y="979"/>
                    <a:pt x="164" y="1440"/>
                  </a:cubicBezTo>
                </a:path>
              </a:pathLst>
            </a:custGeom>
            <a:noFill/>
            <a:ln w="12700" cap="flat" cmpd="sng">
              <a:solidFill>
                <a:schemeClr val="dk1">
                  <a:alpha val="20000"/>
                </a:schemeClr>
              </a:solidFill>
              <a:prstDash val="dashDot"/>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 name="Google Shape;170;p23"/>
            <p:cNvSpPr/>
            <p:nvPr/>
          </p:nvSpPr>
          <p:spPr>
            <a:xfrm>
              <a:off x="261938" y="0"/>
              <a:ext cx="2944813" cy="6843713"/>
            </a:xfrm>
            <a:custGeom>
              <a:avLst/>
              <a:gdLst/>
              <a:ahLst/>
              <a:cxnLst/>
              <a:rect l="l" t="t" r="r" b="b"/>
              <a:pathLst>
                <a:path w="620" h="1440" extrusionOk="0">
                  <a:moveTo>
                    <a:pt x="620" y="0"/>
                  </a:moveTo>
                  <a:cubicBezTo>
                    <a:pt x="248" y="325"/>
                    <a:pt x="0" y="960"/>
                    <a:pt x="186" y="1440"/>
                  </a:cubicBezTo>
                </a:path>
              </a:pathLst>
            </a:custGeom>
            <a:noFill/>
            <a:ln w="9525" cap="flat" cmpd="sng">
              <a:solidFill>
                <a:schemeClr val="dk1">
                  <a:alpha val="20000"/>
                </a:schemeClr>
              </a:solidFill>
              <a:prstDash val="lg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 name="Google Shape;171;p23"/>
            <p:cNvSpPr/>
            <p:nvPr/>
          </p:nvSpPr>
          <p:spPr>
            <a:xfrm>
              <a:off x="-417513" y="0"/>
              <a:ext cx="2403475" cy="6843713"/>
            </a:xfrm>
            <a:custGeom>
              <a:avLst/>
              <a:gdLst/>
              <a:ahLst/>
              <a:cxnLst/>
              <a:rect l="l" t="t" r="r" b="b"/>
              <a:pathLst>
                <a:path w="506" h="1440" extrusionOk="0">
                  <a:moveTo>
                    <a:pt x="506" y="0"/>
                  </a:moveTo>
                  <a:cubicBezTo>
                    <a:pt x="109" y="356"/>
                    <a:pt x="0" y="943"/>
                    <a:pt x="171"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 name="Google Shape;172;p23"/>
            <p:cNvSpPr/>
            <p:nvPr/>
          </p:nvSpPr>
          <p:spPr>
            <a:xfrm>
              <a:off x="14288" y="9525"/>
              <a:ext cx="1771650" cy="3198813"/>
            </a:xfrm>
            <a:custGeom>
              <a:avLst/>
              <a:gdLst/>
              <a:ahLst/>
              <a:cxnLst/>
              <a:rect l="l" t="t" r="r" b="b"/>
              <a:pathLst>
                <a:path w="373" h="673" extrusionOk="0">
                  <a:moveTo>
                    <a:pt x="373" y="0"/>
                  </a:moveTo>
                  <a:cubicBezTo>
                    <a:pt x="175" y="183"/>
                    <a:pt x="51" y="409"/>
                    <a:pt x="0" y="673"/>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 name="Google Shape;173;p23"/>
            <p:cNvSpPr/>
            <p:nvPr/>
          </p:nvSpPr>
          <p:spPr>
            <a:xfrm>
              <a:off x="4763" y="6016625"/>
              <a:ext cx="214313" cy="827088"/>
            </a:xfrm>
            <a:custGeom>
              <a:avLst/>
              <a:gdLst/>
              <a:ahLst/>
              <a:cxnLst/>
              <a:rect l="l" t="t" r="r" b="b"/>
              <a:pathLst>
                <a:path w="45" h="174" extrusionOk="0">
                  <a:moveTo>
                    <a:pt x="0" y="0"/>
                  </a:moveTo>
                  <a:cubicBezTo>
                    <a:pt x="11" y="59"/>
                    <a:pt x="26" y="118"/>
                    <a:pt x="45" y="174"/>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 name="Google Shape;174;p23"/>
            <p:cNvSpPr/>
            <p:nvPr/>
          </p:nvSpPr>
          <p:spPr>
            <a:xfrm>
              <a:off x="14288" y="0"/>
              <a:ext cx="1562100" cy="2228850"/>
            </a:xfrm>
            <a:custGeom>
              <a:avLst/>
              <a:gdLst/>
              <a:ahLst/>
              <a:cxnLst/>
              <a:rect l="l" t="t" r="r" b="b"/>
              <a:pathLst>
                <a:path w="329" h="469" extrusionOk="0">
                  <a:moveTo>
                    <a:pt x="329" y="0"/>
                  </a:moveTo>
                  <a:cubicBezTo>
                    <a:pt x="189" y="133"/>
                    <a:pt x="69" y="288"/>
                    <a:pt x="0" y="469"/>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5223397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ólo el título">
  <p:cSld name="Sólo el título">
    <p:spTree>
      <p:nvGrpSpPr>
        <p:cNvPr id="1" name="Shape 17"/>
        <p:cNvGrpSpPr/>
        <p:nvPr/>
      </p:nvGrpSpPr>
      <p:grpSpPr>
        <a:xfrm>
          <a:off x="0" y="0"/>
          <a:ext cx="0" cy="0"/>
          <a:chOff x="0" y="0"/>
          <a:chExt cx="0" cy="0"/>
        </a:xfrm>
      </p:grpSpPr>
      <p:pic>
        <p:nvPicPr>
          <p:cNvPr id="18" name="Google Shape;18;p17" descr="interna-naranja.png"/>
          <p:cNvPicPr preferRelativeResize="0"/>
          <p:nvPr/>
        </p:nvPicPr>
        <p:blipFill rotWithShape="1">
          <a:blip r:embed="rId2">
            <a:alphaModFix/>
          </a:blip>
          <a:srcRect/>
          <a:stretch/>
        </p:blipFill>
        <p:spPr>
          <a:xfrm>
            <a:off x="0" y="0"/>
            <a:ext cx="12192000" cy="6858000"/>
          </a:xfrm>
          <a:prstGeom prst="rect">
            <a:avLst/>
          </a:prstGeom>
          <a:solidFill>
            <a:schemeClr val="accent4"/>
          </a:solidFill>
          <a:ln>
            <a:noFill/>
          </a:ln>
        </p:spPr>
      </p:pic>
      <p:pic>
        <p:nvPicPr>
          <p:cNvPr id="19" name="Google Shape;19;p17"/>
          <p:cNvPicPr preferRelativeResize="0"/>
          <p:nvPr/>
        </p:nvPicPr>
        <p:blipFill rotWithShape="1">
          <a:blip r:embed="rId3">
            <a:alphaModFix/>
          </a:blip>
          <a:srcRect/>
          <a:stretch/>
        </p:blipFill>
        <p:spPr>
          <a:xfrm>
            <a:off x="5035665" y="651934"/>
            <a:ext cx="5689600" cy="5554133"/>
          </a:xfrm>
          <a:prstGeom prst="rect">
            <a:avLst/>
          </a:prstGeom>
          <a:noFill/>
          <a:ln>
            <a:noFill/>
          </a:ln>
        </p:spPr>
      </p:pic>
    </p:spTree>
    <p:extLst>
      <p:ext uri="{BB962C8B-B14F-4D97-AF65-F5344CB8AC3E}">
        <p14:creationId xmlns:p14="http://schemas.microsoft.com/office/powerpoint/2010/main" val="16446110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a:defRPr/>
            </a:pPr>
            <a:fld id="{FCEDDADC-99A5-4120-941B-F10E436CD1F3}" type="datetimeFigureOut">
              <a:rPr lang="en-US" smtClean="0"/>
              <a:pPr>
                <a:defRPr/>
              </a:pPr>
              <a:t>5/9/2022</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A540FCAE-454B-4886-B54A-08F82A2653BF}" type="slidenum">
              <a:rPr lang="en-US" smtClean="0"/>
              <a:pPr>
                <a:defRPr/>
              </a:pPr>
              <a:t>‹Nº›</a:t>
            </a:fld>
            <a:endParaRPr lang="en-US"/>
          </a:p>
        </p:txBody>
      </p:sp>
    </p:spTree>
    <p:extLst>
      <p:ext uri="{BB962C8B-B14F-4D97-AF65-F5344CB8AC3E}">
        <p14:creationId xmlns:p14="http://schemas.microsoft.com/office/powerpoint/2010/main" val="15445311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pPr>
              <a:defRPr/>
            </a:pPr>
            <a:fld id="{5B76653D-2C47-4726-8A12-88F7C26A30E0}" type="datetimeFigureOut">
              <a:rPr lang="en-US" smtClean="0"/>
              <a:pPr>
                <a:defRPr/>
              </a:pPr>
              <a:t>5/9/2022</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ABC5302A-EFAF-42F5-BD94-ADC6CBF141D8}" type="slidenum">
              <a:rPr lang="en-US" smtClean="0"/>
              <a:pPr>
                <a:defRPr/>
              </a:pPr>
              <a:t>‹Nº›</a:t>
            </a:fld>
            <a:endParaRPr lang="en-US"/>
          </a:p>
        </p:txBody>
      </p:sp>
    </p:spTree>
    <p:extLst>
      <p:ext uri="{BB962C8B-B14F-4D97-AF65-F5344CB8AC3E}">
        <p14:creationId xmlns:p14="http://schemas.microsoft.com/office/powerpoint/2010/main" val="10481172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pPr>
              <a:defRPr/>
            </a:pPr>
            <a:fld id="{06C4243E-E008-4F20-878C-8D4F51E78070}" type="datetimeFigureOut">
              <a:rPr lang="en-US" smtClean="0"/>
              <a:pPr>
                <a:defRPr/>
              </a:pPr>
              <a:t>5/9/2022</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C925E5E5-97A4-4D90-AB34-C7BE75A30F4D}" type="slidenum">
              <a:rPr lang="en-US" smtClean="0"/>
              <a:pPr>
                <a:defRPr/>
              </a:pPr>
              <a:t>‹Nº›</a:t>
            </a:fld>
            <a:endParaRPr lang="en-US"/>
          </a:p>
        </p:txBody>
      </p:sp>
    </p:spTree>
    <p:extLst>
      <p:ext uri="{BB962C8B-B14F-4D97-AF65-F5344CB8AC3E}">
        <p14:creationId xmlns:p14="http://schemas.microsoft.com/office/powerpoint/2010/main" val="5783375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pPr>
              <a:defRPr/>
            </a:pPr>
            <a:fld id="{F0DA4B1C-F332-4103-A18D-A46CEA45FAF4}" type="datetimeFigureOut">
              <a:rPr lang="en-US" smtClean="0"/>
              <a:pPr>
                <a:defRPr/>
              </a:pPr>
              <a:t>5/9/2022</a:t>
            </a:fld>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pPr>
              <a:defRPr/>
            </a:pPr>
            <a:fld id="{817B0F1B-FC5A-453E-A13E-13C8447628DE}" type="slidenum">
              <a:rPr lang="en-US" smtClean="0"/>
              <a:pPr>
                <a:defRPr/>
              </a:pPr>
              <a:t>‹Nº›</a:t>
            </a:fld>
            <a:endParaRPr lang="en-US"/>
          </a:p>
        </p:txBody>
      </p:sp>
    </p:spTree>
    <p:extLst>
      <p:ext uri="{BB962C8B-B14F-4D97-AF65-F5344CB8AC3E}">
        <p14:creationId xmlns:p14="http://schemas.microsoft.com/office/powerpoint/2010/main" val="34908723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pPr>
              <a:defRPr/>
            </a:pPr>
            <a:fld id="{81574A95-3EFE-482F-A2BE-8BCCA8B5FAB9}" type="datetimeFigureOut">
              <a:rPr lang="en-US" smtClean="0"/>
              <a:pPr>
                <a:defRPr/>
              </a:pPr>
              <a:t>5/9/2022</a:t>
            </a:fld>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3FC0CB66-4D86-4B3B-ACDB-12C7A02333CF}" type="slidenum">
              <a:rPr lang="en-US" smtClean="0"/>
              <a:pPr>
                <a:defRPr/>
              </a:pPr>
              <a:t>‹Nº›</a:t>
            </a:fld>
            <a:endParaRPr lang="en-US"/>
          </a:p>
        </p:txBody>
      </p:sp>
    </p:spTree>
    <p:extLst>
      <p:ext uri="{BB962C8B-B14F-4D97-AF65-F5344CB8AC3E}">
        <p14:creationId xmlns:p14="http://schemas.microsoft.com/office/powerpoint/2010/main" val="2363022356"/>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800EF593-B09D-49E2-A735-87F2B425C2A3}" type="datetimeFigureOut">
              <a:rPr lang="en-US" smtClean="0"/>
              <a:pPr>
                <a:defRPr/>
              </a:pPr>
              <a:t>5/9/2022</a:t>
            </a:fld>
            <a:endParaRPr lang="en-US"/>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612EB9AE-6BF4-46E1-B5F7-B33BEBB0EF94}" type="slidenum">
              <a:rPr lang="en-US" smtClean="0"/>
              <a:pPr>
                <a:defRPr/>
              </a:pPr>
              <a:t>‹Nº›</a:t>
            </a:fld>
            <a:endParaRPr lang="en-US"/>
          </a:p>
        </p:txBody>
      </p:sp>
    </p:spTree>
    <p:extLst>
      <p:ext uri="{BB962C8B-B14F-4D97-AF65-F5344CB8AC3E}">
        <p14:creationId xmlns:p14="http://schemas.microsoft.com/office/powerpoint/2010/main" val="23490799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pPr>
              <a:defRPr/>
            </a:pPr>
            <a:fld id="{EB2A3359-C1EB-4FD8-8CCD-31199BB99906}" type="datetimeFigureOut">
              <a:rPr lang="en-US" smtClean="0"/>
              <a:pPr>
                <a:defRPr/>
              </a:pPr>
              <a:t>5/9/2022</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CF0F6915-23B7-40F9-8C85-2E664A68B5D8}" type="slidenum">
              <a:rPr lang="en-US" smtClean="0"/>
              <a:pPr>
                <a:defRPr/>
              </a:pPr>
              <a:t>‹Nº›</a:t>
            </a:fld>
            <a:endParaRPr lang="en-US"/>
          </a:p>
        </p:txBody>
      </p:sp>
    </p:spTree>
    <p:extLst>
      <p:ext uri="{BB962C8B-B14F-4D97-AF65-F5344CB8AC3E}">
        <p14:creationId xmlns:p14="http://schemas.microsoft.com/office/powerpoint/2010/main" val="16826938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s-ES"/>
              <a:t>Haga clic para modificar el estilo de título del patrón</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a:xfrm>
            <a:off x="6399212" y="5883275"/>
            <a:ext cx="914400" cy="365125"/>
          </a:xfrm>
        </p:spPr>
        <p:txBody>
          <a:bodyPr/>
          <a:lstStyle/>
          <a:p>
            <a:pPr>
              <a:defRPr/>
            </a:pPr>
            <a:fld id="{F0977EA4-6C50-4F73-83AC-818BC0D596B1}" type="datetimeFigureOut">
              <a:rPr lang="en-US" smtClean="0"/>
              <a:pPr>
                <a:defRPr/>
              </a:pPr>
              <a:t>5/9/2022</a:t>
            </a:fld>
            <a:endParaRPr lang="en-US"/>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pPr>
              <a:defRPr/>
            </a:pPr>
            <a:fld id="{4DA3C3AB-E4D1-4CDA-8112-1E2F60E0C09B}" type="slidenum">
              <a:rPr lang="en-US" smtClean="0"/>
              <a:pPr>
                <a:defRPr/>
              </a:pPr>
              <a:t>‹Nº›</a:t>
            </a:fld>
            <a:endParaRPr lang="en-US"/>
          </a:p>
        </p:txBody>
      </p:sp>
    </p:spTree>
    <p:extLst>
      <p:ext uri="{BB962C8B-B14F-4D97-AF65-F5344CB8AC3E}">
        <p14:creationId xmlns:p14="http://schemas.microsoft.com/office/powerpoint/2010/main" val="20847005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1">
            <a:duotone>
              <a:schemeClr val="bg2">
                <a:shade val="28000"/>
                <a:satMod val="94000"/>
                <a:lumMod val="20000"/>
              </a:schemeClr>
              <a:schemeClr val="bg2">
                <a:tint val="94000"/>
                <a:shade val="84000"/>
                <a:satMod val="148000"/>
                <a:lumMod val="114000"/>
              </a:schemeClr>
            </a:duotone>
            <a:extLst>
              <a:ext uri="{BEBA8EAE-BF5A-486C-A8C5-ECC9F3942E4B}">
                <a14:imgProps xmlns:a14="http://schemas.microsoft.com/office/drawing/2010/main">
                  <a14:imgLayer r:embed="rId22">
                    <a14:imgEffect>
                      <a14:sharpenSoften amount="-83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pPr>
              <a:defRPr/>
            </a:pPr>
            <a:fld id="{F0DA4B1C-F332-4103-A18D-A46CEA45FAF4}" type="datetimeFigureOut">
              <a:rPr lang="en-US" smtClean="0"/>
              <a:pPr>
                <a:defRPr/>
              </a:pPr>
              <a:t>5/9/2022</a:t>
            </a:fld>
            <a:endParaRPr lang="en-US"/>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pPr>
              <a:defRPr/>
            </a:pPr>
            <a:endParaRPr lang="en-US"/>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pPr>
              <a:defRPr/>
            </a:pPr>
            <a:fld id="{817B0F1B-FC5A-453E-A13E-13C8447628DE}" type="slidenum">
              <a:rPr lang="en-US" smtClean="0"/>
              <a:pPr>
                <a:defRPr/>
              </a:pPr>
              <a:t>‹Nº›</a:t>
            </a:fld>
            <a:endParaRPr lang="en-US"/>
          </a:p>
        </p:txBody>
      </p:sp>
    </p:spTree>
    <p:extLst>
      <p:ext uri="{BB962C8B-B14F-4D97-AF65-F5344CB8AC3E}">
        <p14:creationId xmlns:p14="http://schemas.microsoft.com/office/powerpoint/2010/main" val="3430066015"/>
      </p:ext>
    </p:extLst>
  </p:cSld>
  <p:clrMap bg1="dk1" tx1="lt1" bg2="dk2" tx2="lt2" accent1="accent1" accent2="accent2" accent3="accent3" accent4="accent4" accent5="accent5" accent6="accent6" hlink="hlink" folHlink="folHlink"/>
  <p:sldLayoutIdLst>
    <p:sldLayoutId id="2147484007" r:id="rId1"/>
    <p:sldLayoutId id="2147484008" r:id="rId2"/>
    <p:sldLayoutId id="2147484009" r:id="rId3"/>
    <p:sldLayoutId id="2147484010" r:id="rId4"/>
    <p:sldLayoutId id="2147484011" r:id="rId5"/>
    <p:sldLayoutId id="2147484012" r:id="rId6"/>
    <p:sldLayoutId id="2147484013" r:id="rId7"/>
    <p:sldLayoutId id="2147484014" r:id="rId8"/>
    <p:sldLayoutId id="2147484015" r:id="rId9"/>
    <p:sldLayoutId id="2147484016" r:id="rId10"/>
    <p:sldLayoutId id="2147484017" r:id="rId11"/>
    <p:sldLayoutId id="2147484018" r:id="rId12"/>
    <p:sldLayoutId id="2147484019" r:id="rId13"/>
    <p:sldLayoutId id="2147484020" r:id="rId14"/>
    <p:sldLayoutId id="2147484021" r:id="rId15"/>
    <p:sldLayoutId id="2147484022" r:id="rId16"/>
    <p:sldLayoutId id="2147484023" r:id="rId17"/>
    <p:sldLayoutId id="2147484024" r:id="rId18"/>
    <p:sldLayoutId id="2147484025" r:id="rId19"/>
  </p:sldLayoutIdLst>
  <p:txStyles>
    <p:title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hyperlink" Target="https://www.herreriaforja.com/catalogo-de-materiales/perfiles/para-barandales" TargetMode="Externa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40.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50.png"/></Relationships>
</file>

<file path=ppt/slides/_rels/slide4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jpeg"/><Relationship Id="rId1" Type="http://schemas.openxmlformats.org/officeDocument/2006/relationships/slideLayout" Target="../slideLayouts/slideLayout18.xml"/></Relationships>
</file>

<file path=ppt/slides/_rels/slide42.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xml"/><Relationship Id="rId1" Type="http://schemas.openxmlformats.org/officeDocument/2006/relationships/slideLayout" Target="../slideLayouts/slideLayout19.xml"/><Relationship Id="rId4" Type="http://schemas.openxmlformats.org/officeDocument/2006/relationships/image" Target="../media/image5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1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image" Target="../media/image60.jpeg"/><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2" Type="http://schemas.openxmlformats.org/officeDocument/2006/relationships/image" Target="../media/image61.jpeg"/><Relationship Id="rId1" Type="http://schemas.openxmlformats.org/officeDocument/2006/relationships/slideLayout" Target="../slideLayouts/slideLayout18.xml"/></Relationships>
</file>

<file path=ppt/slides/_rels/slide52.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Layout" Target="../slideLayouts/slideLayout18.xml"/><Relationship Id="rId4" Type="http://schemas.openxmlformats.org/officeDocument/2006/relationships/image" Target="../media/image65.png"/></Relationships>
</file>

<file path=ppt/slides/_rels/slide54.xml.rels><?xml version="1.0" encoding="UTF-8" standalone="yes"?>
<Relationships xmlns="http://schemas.openxmlformats.org/package/2006/relationships"><Relationship Id="rId3" Type="http://schemas.openxmlformats.org/officeDocument/2006/relationships/image" Target="../media/image67.jpeg"/><Relationship Id="rId2" Type="http://schemas.openxmlformats.org/officeDocument/2006/relationships/image" Target="../media/image66.jpeg"/><Relationship Id="rId1" Type="http://schemas.openxmlformats.org/officeDocument/2006/relationships/slideLayout" Target="../slideLayouts/slideLayout19.xml"/></Relationships>
</file>

<file path=ppt/slides/_rels/slide55.xml.rels><?xml version="1.0" encoding="UTF-8" standalone="yes"?>
<Relationships xmlns="http://schemas.openxmlformats.org/package/2006/relationships"><Relationship Id="rId3" Type="http://schemas.openxmlformats.org/officeDocument/2006/relationships/image" Target="../media/image69.jpeg"/><Relationship Id="rId2" Type="http://schemas.openxmlformats.org/officeDocument/2006/relationships/image" Target="../media/image68.jpeg"/><Relationship Id="rId1" Type="http://schemas.openxmlformats.org/officeDocument/2006/relationships/slideLayout" Target="../slideLayouts/slideLayout18.xml"/><Relationship Id="rId4" Type="http://schemas.openxmlformats.org/officeDocument/2006/relationships/image" Target="../media/image70.jpeg"/></Relationships>
</file>

<file path=ppt/slides/_rels/slide56.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19.xml"/></Relationships>
</file>

<file path=ppt/slides/_rels/slide57.xml.rels><?xml version="1.0" encoding="UTF-8" standalone="yes"?>
<Relationships xmlns="http://schemas.openxmlformats.org/package/2006/relationships"><Relationship Id="rId3" Type="http://schemas.openxmlformats.org/officeDocument/2006/relationships/image" Target="../media/image73.png"/><Relationship Id="rId7" Type="http://schemas.openxmlformats.org/officeDocument/2006/relationships/image" Target="../media/image77.png"/><Relationship Id="rId2" Type="http://schemas.openxmlformats.org/officeDocument/2006/relationships/image" Target="../media/image72.png"/><Relationship Id="rId1" Type="http://schemas.openxmlformats.org/officeDocument/2006/relationships/slideLayout" Target="../slideLayouts/slideLayout18.xml"/><Relationship Id="rId6" Type="http://schemas.openxmlformats.org/officeDocument/2006/relationships/image" Target="../media/image76.png"/><Relationship Id="rId5" Type="http://schemas.openxmlformats.org/officeDocument/2006/relationships/image" Target="../media/image75.png"/><Relationship Id="rId4" Type="http://schemas.openxmlformats.org/officeDocument/2006/relationships/image" Target="../media/image74.png"/></Relationships>
</file>

<file path=ppt/slides/_rels/slide58.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image" Target="../media/image78.emf"/><Relationship Id="rId1" Type="http://schemas.openxmlformats.org/officeDocument/2006/relationships/slideLayout" Target="../slideLayouts/slideLayout19.xml"/></Relationships>
</file>

<file path=ppt/slides/_rels/slide59.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80.emf"/><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emf"/><Relationship Id="rId1" Type="http://schemas.openxmlformats.org/officeDocument/2006/relationships/slideLayout" Target="../slideLayouts/slideLayout19.xml"/></Relationships>
</file>

<file path=ppt/slides/_rels/slide61.xml.rels><?xml version="1.0" encoding="UTF-8" standalone="yes"?>
<Relationships xmlns="http://schemas.openxmlformats.org/package/2006/relationships"><Relationship Id="rId3" Type="http://schemas.openxmlformats.org/officeDocument/2006/relationships/image" Target="../media/image85.jpeg"/><Relationship Id="rId2" Type="http://schemas.openxmlformats.org/officeDocument/2006/relationships/image" Target="../media/image84.pn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87.jpeg"/><Relationship Id="rId2" Type="http://schemas.openxmlformats.org/officeDocument/2006/relationships/image" Target="../media/image86.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image" Target="../media/image89.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92.jpe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93.jpe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2533B88-BD57-19D2-B413-29A03B364A65}"/>
              </a:ext>
            </a:extLst>
          </p:cNvPr>
          <p:cNvSpPr>
            <a:spLocks noGrp="1"/>
          </p:cNvSpPr>
          <p:nvPr>
            <p:ph type="ctrTitle"/>
          </p:nvPr>
        </p:nvSpPr>
        <p:spPr>
          <a:xfrm>
            <a:off x="1751012" y="609601"/>
            <a:ext cx="8676222" cy="1982597"/>
          </a:xfrm>
        </p:spPr>
        <p:txBody>
          <a:bodyPr/>
          <a:lstStyle/>
          <a:p>
            <a:pPr fontAlgn="auto">
              <a:spcAft>
                <a:spcPts val="0"/>
              </a:spcAft>
              <a:defRPr/>
            </a:pPr>
            <a:r>
              <a:rPr lang="es-ES" sz="6000" dirty="0"/>
              <a:t>CARPINTERIA METALICA</a:t>
            </a:r>
            <a:endParaRPr lang="es-CO" sz="6000" dirty="0"/>
          </a:p>
        </p:txBody>
      </p:sp>
      <p:sp>
        <p:nvSpPr>
          <p:cNvPr id="3" name="Subtítulo 2">
            <a:extLst>
              <a:ext uri="{FF2B5EF4-FFF2-40B4-BE49-F238E27FC236}">
                <a16:creationId xmlns:a16="http://schemas.microsoft.com/office/drawing/2014/main" id="{D79FF238-B1F5-B8D6-D778-B34D01CC4DAF}"/>
              </a:ext>
            </a:extLst>
          </p:cNvPr>
          <p:cNvSpPr>
            <a:spLocks noGrp="1"/>
          </p:cNvSpPr>
          <p:nvPr>
            <p:ph type="subTitle" idx="1"/>
          </p:nvPr>
        </p:nvSpPr>
        <p:spPr/>
        <p:txBody>
          <a:bodyPr>
            <a:normAutofit/>
          </a:bodyPr>
          <a:lstStyle/>
          <a:p>
            <a:pPr fontAlgn="auto">
              <a:buFont typeface="Arial"/>
              <a:buNone/>
              <a:defRPr/>
            </a:pPr>
            <a:r>
              <a:rPr lang="es-ES" sz="4000" dirty="0">
                <a:latin typeface="Colonna MT" panose="04020805060202030203" pitchFamily="82" charset="0"/>
              </a:rPr>
              <a:t>PERFILES METALICOS TUBULARES</a:t>
            </a:r>
            <a:endParaRPr lang="es-CO" sz="4000" dirty="0">
              <a:latin typeface="Colonna MT" panose="04020805060202030203" pitchFamily="8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6D5EDDB-4134-9541-B2FE-B338621B7CF8}"/>
              </a:ext>
            </a:extLst>
          </p:cNvPr>
          <p:cNvSpPr>
            <a:spLocks noGrp="1"/>
          </p:cNvSpPr>
          <p:nvPr>
            <p:ph type="title"/>
          </p:nvPr>
        </p:nvSpPr>
        <p:spPr/>
        <p:txBody>
          <a:bodyPr/>
          <a:lstStyle/>
          <a:p>
            <a:r>
              <a:rPr lang="es-CO" sz="3200" b="1" dirty="0">
                <a:effectLst/>
                <a:latin typeface="Times New Roman" panose="02020603050405020304" pitchFamily="18" charset="0"/>
                <a:ea typeface="Calibri" panose="020F0502020204030204" pitchFamily="34" charset="0"/>
                <a:cs typeface="Times New Roman" panose="02020603050405020304" pitchFamily="18" charset="0"/>
              </a:rPr>
              <a:t>Generalidades</a:t>
            </a:r>
            <a:endParaRPr lang="es-CO" dirty="0"/>
          </a:p>
        </p:txBody>
      </p:sp>
      <p:sp>
        <p:nvSpPr>
          <p:cNvPr id="3" name="Marcador de contenido 2">
            <a:extLst>
              <a:ext uri="{FF2B5EF4-FFF2-40B4-BE49-F238E27FC236}">
                <a16:creationId xmlns:a16="http://schemas.microsoft.com/office/drawing/2014/main" id="{D4A3EED7-1F91-4891-DFEA-896E19ACA1F9}"/>
              </a:ext>
            </a:extLst>
          </p:cNvPr>
          <p:cNvSpPr>
            <a:spLocks noGrp="1"/>
          </p:cNvSpPr>
          <p:nvPr>
            <p:ph idx="1"/>
          </p:nvPr>
        </p:nvSpPr>
        <p:spPr>
          <a:xfrm>
            <a:off x="1141413" y="609600"/>
            <a:ext cx="9905998" cy="6248399"/>
          </a:xfrm>
        </p:spPr>
        <p:txBody>
          <a:bodyPr/>
          <a:lstStyle/>
          <a:p>
            <a:r>
              <a:rPr lang="es-CO" sz="2000" dirty="0">
                <a:effectLst/>
                <a:latin typeface="Times New Roman" panose="02020603050405020304" pitchFamily="18" charset="0"/>
                <a:ea typeface="Calibri" panose="020F0502020204030204" pitchFamily="34" charset="0"/>
              </a:rPr>
              <a:t>Estos materiales se presentan laminados o en perfiles de diversas características físicas y de resistencia; pueden tener o requerir recubrimientos especiales como el galvanizado, cadmiado y otros tratamientos para distintas condiciones de uso, así como pinturas de diverso tipo (sintéticas, alquídicas, </a:t>
            </a:r>
            <a:r>
              <a:rPr lang="es-CO" sz="2000" dirty="0" err="1">
                <a:effectLst/>
                <a:latin typeface="Times New Roman" panose="02020603050405020304" pitchFamily="18" charset="0"/>
                <a:ea typeface="Calibri" panose="020F0502020204030204" pitchFamily="34" charset="0"/>
              </a:rPr>
              <a:t>epóxicas</a:t>
            </a:r>
            <a:r>
              <a:rPr lang="es-CO" sz="2000" dirty="0">
                <a:effectLst/>
                <a:latin typeface="Times New Roman" panose="02020603050405020304" pitchFamily="18" charset="0"/>
                <a:ea typeface="Calibri" panose="020F0502020204030204" pitchFamily="34" charset="0"/>
              </a:rPr>
              <a:t>, de poliuretano, en polvo, horneadas, etc.) y su utilización depende de los requerimientos de trabajo y/o apariencia determinados para cada caso particular.</a:t>
            </a:r>
            <a:endParaRPr lang="es-CO" dirty="0"/>
          </a:p>
        </p:txBody>
      </p:sp>
    </p:spTree>
    <p:extLst>
      <p:ext uri="{BB962C8B-B14F-4D97-AF65-F5344CB8AC3E}">
        <p14:creationId xmlns:p14="http://schemas.microsoft.com/office/powerpoint/2010/main" val="15860688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E3DF9EC-F17F-C5E2-204B-481B3D42760C}"/>
              </a:ext>
            </a:extLst>
          </p:cNvPr>
          <p:cNvSpPr>
            <a:spLocks noGrp="1"/>
          </p:cNvSpPr>
          <p:nvPr>
            <p:ph type="title"/>
          </p:nvPr>
        </p:nvSpPr>
        <p:spPr/>
        <p:txBody>
          <a:bodyPr/>
          <a:lstStyle/>
          <a:p>
            <a:pPr fontAlgn="auto">
              <a:spcAft>
                <a:spcPts val="0"/>
              </a:spcAft>
              <a:defRPr/>
            </a:pPr>
            <a:r>
              <a:rPr lang="es-ES" dirty="0"/>
              <a:t>Tipos de perfiles tubulares estructurales</a:t>
            </a:r>
            <a:endParaRPr lang="es-CO" dirty="0"/>
          </a:p>
        </p:txBody>
      </p:sp>
      <p:sp>
        <p:nvSpPr>
          <p:cNvPr id="3" name="Marcador de contenido 2">
            <a:extLst>
              <a:ext uri="{FF2B5EF4-FFF2-40B4-BE49-F238E27FC236}">
                <a16:creationId xmlns:a16="http://schemas.microsoft.com/office/drawing/2014/main" id="{352893D7-FC7D-AF19-1072-3DB096E34AEC}"/>
              </a:ext>
            </a:extLst>
          </p:cNvPr>
          <p:cNvSpPr>
            <a:spLocks noGrp="1"/>
          </p:cNvSpPr>
          <p:nvPr>
            <p:ph idx="1"/>
          </p:nvPr>
        </p:nvSpPr>
        <p:spPr/>
        <p:txBody>
          <a:bodyPr/>
          <a:lstStyle/>
          <a:p>
            <a:pPr fontAlgn="auto">
              <a:buFont typeface="Wingdings" panose="05000000000000000000" pitchFamily="2" charset="2"/>
              <a:buChar char="v"/>
              <a:defRPr/>
            </a:pPr>
            <a:r>
              <a:rPr lang="es-ES" dirty="0"/>
              <a:t>Perfil tubular redondo</a:t>
            </a:r>
          </a:p>
          <a:p>
            <a:pPr fontAlgn="auto">
              <a:buFont typeface="Wingdings" panose="05000000000000000000" pitchFamily="2" charset="2"/>
              <a:buChar char="v"/>
              <a:defRPr/>
            </a:pPr>
            <a:r>
              <a:rPr lang="es-ES" dirty="0"/>
              <a:t>Perfil tubular cuadrado</a:t>
            </a:r>
          </a:p>
          <a:p>
            <a:pPr fontAlgn="auto">
              <a:buFont typeface="Wingdings" panose="05000000000000000000" pitchFamily="2" charset="2"/>
              <a:buChar char="v"/>
              <a:defRPr/>
            </a:pPr>
            <a:r>
              <a:rPr lang="es-ES" dirty="0"/>
              <a:t>Perfil tubular rectangular</a:t>
            </a:r>
            <a:endParaRPr lang="es-CO" dirty="0"/>
          </a:p>
        </p:txBody>
      </p:sp>
      <p:pic>
        <p:nvPicPr>
          <p:cNvPr id="6148" name="Imagen 4">
            <a:extLst>
              <a:ext uri="{FF2B5EF4-FFF2-40B4-BE49-F238E27FC236}">
                <a16:creationId xmlns:a16="http://schemas.microsoft.com/office/drawing/2014/main" id="{CC4D8271-2F95-F4AA-EA9D-A9F6739948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206765">
            <a:off x="7799388" y="5289550"/>
            <a:ext cx="1746250" cy="885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49" name="Imagen 6">
            <a:extLst>
              <a:ext uri="{FF2B5EF4-FFF2-40B4-BE49-F238E27FC236}">
                <a16:creationId xmlns:a16="http://schemas.microsoft.com/office/drawing/2014/main" id="{ED8CF262-B698-410C-E830-05A34EDF9D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399559">
            <a:off x="7908925" y="2446338"/>
            <a:ext cx="1770063" cy="911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50" name="Imagen 8">
            <a:extLst>
              <a:ext uri="{FF2B5EF4-FFF2-40B4-BE49-F238E27FC236}">
                <a16:creationId xmlns:a16="http://schemas.microsoft.com/office/drawing/2014/main" id="{CE5B2DBE-CC33-760C-09AB-2EDBD636D4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11800" y="3522663"/>
            <a:ext cx="1285875" cy="1074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Imagen 3">
            <a:extLst>
              <a:ext uri="{FF2B5EF4-FFF2-40B4-BE49-F238E27FC236}">
                <a16:creationId xmlns:a16="http://schemas.microsoft.com/office/drawing/2014/main" id="{04762D31-A752-D14A-5072-5D3537F4BB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8394" y="1806053"/>
            <a:ext cx="3974431" cy="39067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171" name="Imagen 7">
            <a:extLst>
              <a:ext uri="{FF2B5EF4-FFF2-40B4-BE49-F238E27FC236}">
                <a16:creationId xmlns:a16="http://schemas.microsoft.com/office/drawing/2014/main" id="{1D3A5CE3-7706-1084-370B-53AB478BEC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1412" y="573088"/>
            <a:ext cx="6825075" cy="7298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9" name="Tabla 9">
            <a:extLst>
              <a:ext uri="{FF2B5EF4-FFF2-40B4-BE49-F238E27FC236}">
                <a16:creationId xmlns:a16="http://schemas.microsoft.com/office/drawing/2014/main" id="{5810F7A8-C56C-8382-3F2D-F1B79240CB7D}"/>
              </a:ext>
            </a:extLst>
          </p:cNvPr>
          <p:cNvGraphicFramePr>
            <a:graphicFrameLocks noGrp="1"/>
          </p:cNvGraphicFramePr>
          <p:nvPr>
            <p:extLst>
              <p:ext uri="{D42A27DB-BD31-4B8C-83A1-F6EECF244321}">
                <p14:modId xmlns:p14="http://schemas.microsoft.com/office/powerpoint/2010/main" val="1050124462"/>
              </p:ext>
            </p:extLst>
          </p:nvPr>
        </p:nvGraphicFramePr>
        <p:xfrm>
          <a:off x="7165975" y="1806053"/>
          <a:ext cx="3241340" cy="3749024"/>
        </p:xfrm>
        <a:graphic>
          <a:graphicData uri="http://schemas.openxmlformats.org/drawingml/2006/table">
            <a:tbl>
              <a:tblPr firstRow="1" bandRow="1">
                <a:tableStyleId>{5C22544A-7EE6-4342-B048-85BDC9FD1C3A}</a:tableStyleId>
              </a:tblPr>
              <a:tblGrid>
                <a:gridCol w="3241340">
                  <a:extLst>
                    <a:ext uri="{9D8B030D-6E8A-4147-A177-3AD203B41FA5}">
                      <a16:colId xmlns:a16="http://schemas.microsoft.com/office/drawing/2014/main" val="20000"/>
                    </a:ext>
                  </a:extLst>
                </a:gridCol>
              </a:tblGrid>
              <a:tr h="3691106">
                <a:tc>
                  <a:txBody>
                    <a:bodyPr/>
                    <a:lstStyle/>
                    <a:p>
                      <a:pPr algn="ctr"/>
                      <a:r>
                        <a:rPr lang="es-ES" sz="2400" b="1" dirty="0"/>
                        <a:t>      </a:t>
                      </a:r>
                      <a:r>
                        <a:rPr lang="es-ES" sz="1800" b="1" dirty="0"/>
                        <a:t>USOS PARA CARPINTERIA METALICA</a:t>
                      </a:r>
                    </a:p>
                    <a:p>
                      <a:endParaRPr lang="es-ES" sz="1800" b="1" dirty="0"/>
                    </a:p>
                    <a:p>
                      <a:endParaRPr lang="es-ES" sz="1800" b="1" dirty="0"/>
                    </a:p>
                    <a:p>
                      <a:endParaRPr lang="es-ES" sz="1800" b="1" dirty="0"/>
                    </a:p>
                    <a:p>
                      <a:pPr marL="285750" indent="-285750">
                        <a:buFont typeface="Arial" panose="020B0604020202020204" pitchFamily="34" charset="0"/>
                        <a:buChar char="•"/>
                      </a:pPr>
                      <a:r>
                        <a:rPr lang="es-ES" sz="1800" b="1" dirty="0"/>
                        <a:t>Mesas ,pupitres.</a:t>
                      </a:r>
                    </a:p>
                    <a:p>
                      <a:pPr marL="285750" indent="-285750">
                        <a:buFont typeface="Arial" panose="020B0604020202020204" pitchFamily="34" charset="0"/>
                        <a:buChar char="•"/>
                      </a:pPr>
                      <a:r>
                        <a:rPr lang="es-ES" sz="1800" b="1" dirty="0"/>
                        <a:t>Cerramientos.</a:t>
                      </a:r>
                    </a:p>
                    <a:p>
                      <a:pPr marL="285750" indent="-285750">
                        <a:buFont typeface="Arial" panose="020B0604020202020204" pitchFamily="34" charset="0"/>
                        <a:buChar char="•"/>
                      </a:pPr>
                      <a:r>
                        <a:rPr lang="es-ES" sz="1800" b="1" dirty="0"/>
                        <a:t>Puertas oscilantes.</a:t>
                      </a:r>
                    </a:p>
                    <a:p>
                      <a:pPr marL="285750" indent="-285750">
                        <a:buFont typeface="Arial" panose="020B0604020202020204" pitchFamily="34" charset="0"/>
                        <a:buChar char="•"/>
                      </a:pPr>
                      <a:r>
                        <a:rPr lang="es-ES" sz="1800" b="1" dirty="0"/>
                        <a:t>Postes de alumbrado .</a:t>
                      </a:r>
                    </a:p>
                    <a:p>
                      <a:pPr marL="285750" indent="-285750">
                        <a:buFont typeface="Arial" panose="020B0604020202020204" pitchFamily="34" charset="0"/>
                        <a:buChar char="•"/>
                      </a:pPr>
                      <a:r>
                        <a:rPr lang="es-ES" sz="1800" b="1" dirty="0"/>
                        <a:t>Andamios.</a:t>
                      </a:r>
                    </a:p>
                    <a:p>
                      <a:pPr marL="285750" indent="-285750">
                        <a:buFont typeface="Arial" panose="020B0604020202020204" pitchFamily="34" charset="0"/>
                        <a:buChar char="•"/>
                      </a:pPr>
                      <a:r>
                        <a:rPr lang="es-ES" sz="1800" b="1" dirty="0"/>
                        <a:t>Barandas.</a:t>
                      </a:r>
                    </a:p>
                    <a:p>
                      <a:endParaRPr lang="es-ES" sz="1800" dirty="0"/>
                    </a:p>
                    <a:p>
                      <a:endParaRPr lang="es-CO" sz="1800" dirty="0"/>
                    </a:p>
                  </a:txBody>
                  <a:tcPr marT="45712" marB="45712"/>
                </a:tc>
                <a:extLst>
                  <a:ext uri="{0D108BD9-81ED-4DB2-BD59-A6C34878D82A}">
                    <a16:rowId xmlns:a16="http://schemas.microsoft.com/office/drawing/2014/main" val="10000"/>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F4ACFA24-B186-C8A6-0344-A745B6909E5E}"/>
              </a:ext>
            </a:extLst>
          </p:cNvPr>
          <p:cNvSpPr>
            <a:spLocks noGrp="1"/>
          </p:cNvSpPr>
          <p:nvPr>
            <p:ph type="ctrTitle"/>
          </p:nvPr>
        </p:nvSpPr>
        <p:spPr>
          <a:xfrm>
            <a:off x="1757889" y="285226"/>
            <a:ext cx="8676222" cy="327170"/>
          </a:xfrm>
        </p:spPr>
        <p:txBody>
          <a:bodyPr>
            <a:noAutofit/>
          </a:bodyPr>
          <a:lstStyle/>
          <a:p>
            <a:pPr fontAlgn="auto">
              <a:spcAft>
                <a:spcPts val="0"/>
              </a:spcAft>
              <a:defRPr/>
            </a:pPr>
            <a:r>
              <a:rPr lang="es-ES" sz="1800" dirty="0"/>
              <a:t>Ficha Técnica </a:t>
            </a:r>
            <a:endParaRPr lang="es-CO" sz="1800" dirty="0"/>
          </a:p>
        </p:txBody>
      </p:sp>
      <p:sp>
        <p:nvSpPr>
          <p:cNvPr id="5" name="Subtítulo 4">
            <a:extLst>
              <a:ext uri="{FF2B5EF4-FFF2-40B4-BE49-F238E27FC236}">
                <a16:creationId xmlns:a16="http://schemas.microsoft.com/office/drawing/2014/main" id="{9F8B7FAD-B02B-39E3-E085-581AC9785002}"/>
              </a:ext>
            </a:extLst>
          </p:cNvPr>
          <p:cNvSpPr>
            <a:spLocks noGrp="1"/>
          </p:cNvSpPr>
          <p:nvPr>
            <p:ph type="subTitle" idx="1"/>
          </p:nvPr>
        </p:nvSpPr>
        <p:spPr/>
        <p:txBody>
          <a:bodyPr/>
          <a:lstStyle/>
          <a:p>
            <a:pPr fontAlgn="auto">
              <a:buFont typeface="Arial"/>
              <a:buNone/>
              <a:defRPr/>
            </a:pPr>
            <a:endParaRPr lang="es-CO" dirty="0"/>
          </a:p>
        </p:txBody>
      </p:sp>
      <p:pic>
        <p:nvPicPr>
          <p:cNvPr id="8195" name="Imagen 2">
            <a:extLst>
              <a:ext uri="{FF2B5EF4-FFF2-40B4-BE49-F238E27FC236}">
                <a16:creationId xmlns:a16="http://schemas.microsoft.com/office/drawing/2014/main" id="{C538363B-B2FF-7AD3-FA01-A277D027A4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6113" y="712788"/>
            <a:ext cx="10763250" cy="5637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85FB2B0-C244-F823-7553-4086976C5F3A}"/>
              </a:ext>
            </a:extLst>
          </p:cNvPr>
          <p:cNvSpPr>
            <a:spLocks noGrp="1"/>
          </p:cNvSpPr>
          <p:nvPr>
            <p:ph type="title"/>
          </p:nvPr>
        </p:nvSpPr>
        <p:spPr>
          <a:xfrm>
            <a:off x="992122" y="401995"/>
            <a:ext cx="3549121" cy="415212"/>
          </a:xfrm>
        </p:spPr>
        <p:txBody>
          <a:bodyPr>
            <a:normAutofit fontScale="90000"/>
          </a:bodyPr>
          <a:lstStyle/>
          <a:p>
            <a:pPr fontAlgn="auto">
              <a:spcAft>
                <a:spcPts val="0"/>
              </a:spcAft>
              <a:defRPr/>
            </a:pPr>
            <a:r>
              <a:rPr lang="es-ES" dirty="0"/>
              <a:t>TUBULAR CUADRADO</a:t>
            </a:r>
            <a:endParaRPr lang="es-CO" dirty="0"/>
          </a:p>
        </p:txBody>
      </p:sp>
      <p:sp>
        <p:nvSpPr>
          <p:cNvPr id="3" name="Marcador de contenido 2">
            <a:extLst>
              <a:ext uri="{FF2B5EF4-FFF2-40B4-BE49-F238E27FC236}">
                <a16:creationId xmlns:a16="http://schemas.microsoft.com/office/drawing/2014/main" id="{8A2F7052-13DD-A356-0DA8-936BD805C766}"/>
              </a:ext>
            </a:extLst>
          </p:cNvPr>
          <p:cNvSpPr>
            <a:spLocks noGrp="1"/>
          </p:cNvSpPr>
          <p:nvPr>
            <p:ph idx="1"/>
          </p:nvPr>
        </p:nvSpPr>
        <p:spPr/>
        <p:txBody>
          <a:bodyPr/>
          <a:lstStyle/>
          <a:p>
            <a:pPr fontAlgn="auto">
              <a:buFont typeface="Arial"/>
              <a:buChar char="•"/>
              <a:defRPr/>
            </a:pPr>
            <a:r>
              <a:rPr lang="es-ES" dirty="0"/>
              <a:t>USOS</a:t>
            </a:r>
          </a:p>
          <a:p>
            <a:pPr fontAlgn="auto">
              <a:buFont typeface="Arial"/>
              <a:buChar char="•"/>
              <a:defRPr/>
            </a:pPr>
            <a:r>
              <a:rPr lang="es-ES" dirty="0"/>
              <a:t>Puertas </a:t>
            </a:r>
          </a:p>
          <a:p>
            <a:pPr fontAlgn="auto">
              <a:buFont typeface="Arial"/>
              <a:buChar char="•"/>
              <a:defRPr/>
            </a:pPr>
            <a:r>
              <a:rPr lang="es-ES" dirty="0"/>
              <a:t>Ventanas</a:t>
            </a:r>
          </a:p>
          <a:p>
            <a:pPr fontAlgn="auto">
              <a:buFont typeface="Arial"/>
              <a:buChar char="•"/>
              <a:defRPr/>
            </a:pPr>
            <a:r>
              <a:rPr lang="es-ES" dirty="0"/>
              <a:t>Cerramientos</a:t>
            </a:r>
          </a:p>
          <a:p>
            <a:pPr fontAlgn="auto">
              <a:buFont typeface="Arial"/>
              <a:buChar char="•"/>
              <a:defRPr/>
            </a:pPr>
            <a:r>
              <a:rPr lang="es-ES" dirty="0"/>
              <a:t>Mesas,sillas,escritorios</a:t>
            </a:r>
          </a:p>
          <a:p>
            <a:pPr fontAlgn="auto">
              <a:buFont typeface="Arial"/>
              <a:buChar char="•"/>
              <a:defRPr/>
            </a:pPr>
            <a:r>
              <a:rPr lang="es-ES" dirty="0"/>
              <a:t>Muebles en general</a:t>
            </a:r>
            <a:endParaRPr lang="es-CO" dirty="0"/>
          </a:p>
        </p:txBody>
      </p:sp>
      <p:sp>
        <p:nvSpPr>
          <p:cNvPr id="4" name="Marcador de texto 3">
            <a:extLst>
              <a:ext uri="{FF2B5EF4-FFF2-40B4-BE49-F238E27FC236}">
                <a16:creationId xmlns:a16="http://schemas.microsoft.com/office/drawing/2014/main" id="{4D1D36AE-5B0C-A5AF-E1D5-54661D20A198}"/>
              </a:ext>
            </a:extLst>
          </p:cNvPr>
          <p:cNvSpPr>
            <a:spLocks noGrp="1"/>
          </p:cNvSpPr>
          <p:nvPr>
            <p:ph type="body" sz="half" idx="2"/>
          </p:nvPr>
        </p:nvSpPr>
        <p:spPr>
          <a:xfrm>
            <a:off x="485775" y="1193800"/>
            <a:ext cx="4205288" cy="4597400"/>
          </a:xfrm>
        </p:spPr>
        <p:txBody>
          <a:bodyPr/>
          <a:lstStyle/>
          <a:p>
            <a:pPr fontAlgn="auto">
              <a:buFont typeface="Arial"/>
              <a:buNone/>
              <a:defRPr/>
            </a:pPr>
            <a:endParaRPr lang="es-CO" dirty="0"/>
          </a:p>
        </p:txBody>
      </p:sp>
      <p:pic>
        <p:nvPicPr>
          <p:cNvPr id="9221" name="Imagen 5">
            <a:extLst>
              <a:ext uri="{FF2B5EF4-FFF2-40B4-BE49-F238E27FC236}">
                <a16:creationId xmlns:a16="http://schemas.microsoft.com/office/drawing/2014/main" id="{A64AE617-8261-99A7-3999-A61D6B362A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838" y="1325563"/>
            <a:ext cx="3965575"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Imagen 2">
            <a:extLst>
              <a:ext uri="{FF2B5EF4-FFF2-40B4-BE49-F238E27FC236}">
                <a16:creationId xmlns:a16="http://schemas.microsoft.com/office/drawing/2014/main" id="{7AE7554C-010B-90DF-CA21-B256AE143A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30438" y="898525"/>
            <a:ext cx="7199312" cy="5505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ítulo 3">
            <a:extLst>
              <a:ext uri="{FF2B5EF4-FFF2-40B4-BE49-F238E27FC236}">
                <a16:creationId xmlns:a16="http://schemas.microsoft.com/office/drawing/2014/main" id="{5E5FF98B-7A80-4850-603B-046580BB0733}"/>
              </a:ext>
            </a:extLst>
          </p:cNvPr>
          <p:cNvSpPr>
            <a:spLocks noGrp="1"/>
          </p:cNvSpPr>
          <p:nvPr>
            <p:ph type="ctrTitle"/>
          </p:nvPr>
        </p:nvSpPr>
        <p:spPr>
          <a:xfrm>
            <a:off x="1757889" y="164842"/>
            <a:ext cx="8676222" cy="581607"/>
          </a:xfrm>
        </p:spPr>
        <p:txBody>
          <a:bodyPr/>
          <a:lstStyle/>
          <a:p>
            <a:pPr fontAlgn="auto">
              <a:spcAft>
                <a:spcPts val="0"/>
              </a:spcAft>
              <a:defRPr/>
            </a:pPr>
            <a:r>
              <a:rPr lang="es-ES" sz="2000" dirty="0"/>
              <a:t>Ficha Técnica </a:t>
            </a:r>
            <a:endParaRPr lang="es-CO" sz="20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6631760-5F2E-DBE7-B58E-02585B8C7FB0}"/>
              </a:ext>
            </a:extLst>
          </p:cNvPr>
          <p:cNvSpPr>
            <a:spLocks noGrp="1"/>
          </p:cNvSpPr>
          <p:nvPr>
            <p:ph type="title"/>
          </p:nvPr>
        </p:nvSpPr>
        <p:spPr>
          <a:xfrm>
            <a:off x="847725" y="609600"/>
            <a:ext cx="3741738" cy="4910138"/>
          </a:xfrm>
        </p:spPr>
        <p:txBody>
          <a:bodyPr/>
          <a:lstStyle/>
          <a:p>
            <a:pPr fontAlgn="auto">
              <a:spcAft>
                <a:spcPts val="0"/>
              </a:spcAft>
              <a:defRPr/>
            </a:pPr>
            <a:endParaRPr lang="es-CO" dirty="0"/>
          </a:p>
        </p:txBody>
      </p:sp>
      <p:sp>
        <p:nvSpPr>
          <p:cNvPr id="3" name="Marcador de contenido 2">
            <a:extLst>
              <a:ext uri="{FF2B5EF4-FFF2-40B4-BE49-F238E27FC236}">
                <a16:creationId xmlns:a16="http://schemas.microsoft.com/office/drawing/2014/main" id="{5E23ABE2-9D02-AA19-345D-1449BE9ED8A7}"/>
              </a:ext>
            </a:extLst>
          </p:cNvPr>
          <p:cNvSpPr>
            <a:spLocks noGrp="1"/>
          </p:cNvSpPr>
          <p:nvPr>
            <p:ph idx="1"/>
          </p:nvPr>
        </p:nvSpPr>
        <p:spPr>
          <a:xfrm>
            <a:off x="6308521" y="1719742"/>
            <a:ext cx="4738890" cy="3800213"/>
          </a:xfrm>
        </p:spPr>
        <p:txBody>
          <a:bodyPr>
            <a:normAutofit lnSpcReduction="10000"/>
          </a:bodyPr>
          <a:lstStyle/>
          <a:p>
            <a:pPr algn="ctr" fontAlgn="auto">
              <a:buFont typeface="Arial"/>
              <a:buChar char="•"/>
              <a:defRPr/>
            </a:pPr>
            <a:r>
              <a:rPr lang="es-ES" dirty="0"/>
              <a:t>USOS</a:t>
            </a:r>
          </a:p>
          <a:p>
            <a:pPr algn="ctr" fontAlgn="auto">
              <a:buFont typeface="Arial"/>
              <a:buChar char="•"/>
              <a:defRPr/>
            </a:pPr>
            <a:endParaRPr lang="es-ES" dirty="0"/>
          </a:p>
          <a:p>
            <a:pPr algn="ctr" fontAlgn="auto">
              <a:buFont typeface="Arial"/>
              <a:buChar char="•"/>
              <a:defRPr/>
            </a:pPr>
            <a:endParaRPr lang="es-ES" dirty="0"/>
          </a:p>
          <a:p>
            <a:pPr fontAlgn="auto">
              <a:buFont typeface="Arial"/>
              <a:buChar char="•"/>
              <a:defRPr/>
            </a:pPr>
            <a:r>
              <a:rPr lang="es-CO" dirty="0"/>
              <a:t>Vigas</a:t>
            </a:r>
          </a:p>
          <a:p>
            <a:pPr fontAlgn="auto">
              <a:buFont typeface="Arial"/>
              <a:buChar char="•"/>
              <a:defRPr/>
            </a:pPr>
            <a:r>
              <a:rPr lang="es-CO" dirty="0"/>
              <a:t>Cubiertas</a:t>
            </a:r>
          </a:p>
          <a:p>
            <a:pPr fontAlgn="auto">
              <a:buFont typeface="Arial"/>
              <a:buChar char="•"/>
              <a:defRPr/>
            </a:pPr>
            <a:r>
              <a:rPr lang="es-CO" dirty="0"/>
              <a:t>Cerramientos</a:t>
            </a:r>
          </a:p>
          <a:p>
            <a:pPr fontAlgn="auto">
              <a:buFont typeface="Arial"/>
              <a:buChar char="•"/>
              <a:defRPr/>
            </a:pPr>
            <a:r>
              <a:rPr lang="es-CO" dirty="0"/>
              <a:t>Columnetas</a:t>
            </a:r>
          </a:p>
          <a:p>
            <a:pPr fontAlgn="auto">
              <a:buFont typeface="Arial"/>
              <a:buChar char="•"/>
              <a:defRPr/>
            </a:pPr>
            <a:r>
              <a:rPr lang="es-CO" dirty="0"/>
              <a:t>Muros </a:t>
            </a:r>
          </a:p>
          <a:p>
            <a:pPr fontAlgn="auto">
              <a:buFont typeface="Arial"/>
              <a:buChar char="•"/>
              <a:defRPr/>
            </a:pPr>
            <a:r>
              <a:rPr lang="es-CO" dirty="0"/>
              <a:t>pisos</a:t>
            </a:r>
          </a:p>
        </p:txBody>
      </p:sp>
      <p:pic>
        <p:nvPicPr>
          <p:cNvPr id="11268" name="Imagen 4">
            <a:extLst>
              <a:ext uri="{FF2B5EF4-FFF2-40B4-BE49-F238E27FC236}">
                <a16:creationId xmlns:a16="http://schemas.microsoft.com/office/drawing/2014/main" id="{52AEE1FC-08CD-23F1-DD6D-FC516D4FC8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5675" y="922338"/>
            <a:ext cx="3524250" cy="4244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Imagen 2">
            <a:extLst>
              <a:ext uri="{FF2B5EF4-FFF2-40B4-BE49-F238E27FC236}">
                <a16:creationId xmlns:a16="http://schemas.microsoft.com/office/drawing/2014/main" id="{0BA4606D-1DF6-1187-8761-8E5D7F446F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41575" y="730250"/>
            <a:ext cx="6962775" cy="5838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Imagen 2">
            <a:extLst>
              <a:ext uri="{FF2B5EF4-FFF2-40B4-BE49-F238E27FC236}">
                <a16:creationId xmlns:a16="http://schemas.microsoft.com/office/drawing/2014/main" id="{1F1E6002-EC53-AF49-7594-6795B0BE4C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100" y="755650"/>
            <a:ext cx="5461000" cy="5780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315" name="Imagen 4">
            <a:extLst>
              <a:ext uri="{FF2B5EF4-FFF2-40B4-BE49-F238E27FC236}">
                <a16:creationId xmlns:a16="http://schemas.microsoft.com/office/drawing/2014/main" id="{C05E29FB-4DF6-5413-107C-A80E830230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16650" y="755650"/>
            <a:ext cx="5611813" cy="5780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ítulo 5">
            <a:extLst>
              <a:ext uri="{FF2B5EF4-FFF2-40B4-BE49-F238E27FC236}">
                <a16:creationId xmlns:a16="http://schemas.microsoft.com/office/drawing/2014/main" id="{E1B2180C-922B-83E1-0090-2ADA1F2A6EDF}"/>
              </a:ext>
            </a:extLst>
          </p:cNvPr>
          <p:cNvSpPr>
            <a:spLocks noGrp="1"/>
          </p:cNvSpPr>
          <p:nvPr>
            <p:ph type="title"/>
          </p:nvPr>
        </p:nvSpPr>
        <p:spPr>
          <a:xfrm>
            <a:off x="1141413" y="151003"/>
            <a:ext cx="9905998" cy="604006"/>
          </a:xfrm>
        </p:spPr>
        <p:txBody>
          <a:bodyPr>
            <a:normAutofit/>
          </a:bodyPr>
          <a:lstStyle/>
          <a:p>
            <a:pPr algn="ctr" fontAlgn="auto">
              <a:spcAft>
                <a:spcPts val="0"/>
              </a:spcAft>
              <a:defRPr/>
            </a:pPr>
            <a:r>
              <a:rPr lang="es-ES" dirty="0"/>
              <a:t>TRANSFORMACION  </a:t>
            </a:r>
            <a:endParaRPr lang="es-CO"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Imagen 2">
            <a:extLst>
              <a:ext uri="{FF2B5EF4-FFF2-40B4-BE49-F238E27FC236}">
                <a16:creationId xmlns:a16="http://schemas.microsoft.com/office/drawing/2014/main" id="{6B9C39BF-F71C-B158-146C-BD29D1C938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550" y="579438"/>
            <a:ext cx="6130925" cy="5675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39" name="Imagen 3">
            <a:extLst>
              <a:ext uri="{FF2B5EF4-FFF2-40B4-BE49-F238E27FC236}">
                <a16:creationId xmlns:a16="http://schemas.microsoft.com/office/drawing/2014/main" id="{F8B69D86-0BB7-E9C6-C16F-88C4F4A6A5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6213" y="579438"/>
            <a:ext cx="5462587" cy="5675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82C532-061C-ABEC-4F84-DA8A1F7E7481}"/>
              </a:ext>
            </a:extLst>
          </p:cNvPr>
          <p:cNvSpPr>
            <a:spLocks noGrp="1"/>
          </p:cNvSpPr>
          <p:nvPr>
            <p:ph type="title"/>
          </p:nvPr>
        </p:nvSpPr>
        <p:spPr/>
        <p:txBody>
          <a:bodyPr>
            <a:normAutofit/>
          </a:bodyPr>
          <a:lstStyle/>
          <a:p>
            <a:r>
              <a:rPr lang="es-CO" sz="3600" b="1" dirty="0">
                <a:solidFill>
                  <a:schemeClr val="accent1">
                    <a:lumMod val="75000"/>
                  </a:schemeClr>
                </a:solidFill>
              </a:rPr>
              <a:t>Acero frio y acero caliente </a:t>
            </a:r>
          </a:p>
        </p:txBody>
      </p:sp>
      <p:sp>
        <p:nvSpPr>
          <p:cNvPr id="6" name="Marcador de contenido 5">
            <a:extLst>
              <a:ext uri="{FF2B5EF4-FFF2-40B4-BE49-F238E27FC236}">
                <a16:creationId xmlns:a16="http://schemas.microsoft.com/office/drawing/2014/main" id="{8AFB6785-DCDC-0388-DCDD-8DA2A8D6C7AF}"/>
              </a:ext>
            </a:extLst>
          </p:cNvPr>
          <p:cNvSpPr>
            <a:spLocks noGrp="1"/>
          </p:cNvSpPr>
          <p:nvPr>
            <p:ph sz="half" idx="1"/>
          </p:nvPr>
        </p:nvSpPr>
        <p:spPr>
          <a:xfrm>
            <a:off x="1141412" y="1913021"/>
            <a:ext cx="6476862" cy="4439653"/>
          </a:xfrm>
        </p:spPr>
        <p:txBody>
          <a:bodyPr/>
          <a:lstStyle/>
          <a:p>
            <a:r>
              <a:rPr lang="es-CO" sz="1800" dirty="0">
                <a:effectLst/>
                <a:latin typeface="+mj-lt"/>
                <a:ea typeface="Calibri" panose="020F0502020204030204" pitchFamily="34" charset="0"/>
                <a:cs typeface="Times New Roman" panose="02020603050405020304" pitchFamily="18" charset="0"/>
              </a:rPr>
              <a:t>la conformación por deformación plástica puede realizarse en caliente o en frío, según la temperatura de trabajo que se halle por encima o por debajo de la temperatura de recristalización, sin que esto tenga una estricta separación, ya que casi todos los procesos se pueden combinar de una u otra forma.</a:t>
            </a:r>
          </a:p>
          <a:p>
            <a:pPr marL="0" indent="0">
              <a:buNone/>
            </a:pPr>
            <a:endParaRPr lang="es-CO" dirty="0"/>
          </a:p>
        </p:txBody>
      </p:sp>
      <p:pic>
        <p:nvPicPr>
          <p:cNvPr id="8" name="Marcador de contenido 7">
            <a:extLst>
              <a:ext uri="{FF2B5EF4-FFF2-40B4-BE49-F238E27FC236}">
                <a16:creationId xmlns:a16="http://schemas.microsoft.com/office/drawing/2014/main" id="{9CFDE508-5DD4-1689-CC31-049689DC6C8C}"/>
              </a:ext>
            </a:extLst>
          </p:cNvPr>
          <p:cNvPicPr>
            <a:picLocks noGrp="1" noChangeAspect="1"/>
          </p:cNvPicPr>
          <p:nvPr>
            <p:ph sz="half" idx="2"/>
          </p:nvPr>
        </p:nvPicPr>
        <p:blipFill>
          <a:blip r:embed="rId2"/>
          <a:stretch>
            <a:fillRect/>
          </a:stretch>
        </p:blipFill>
        <p:spPr>
          <a:xfrm>
            <a:off x="8099537" y="2375750"/>
            <a:ext cx="3522968" cy="4115774"/>
          </a:xfrm>
          <a:prstGeom prst="rect">
            <a:avLst/>
          </a:prstGeom>
        </p:spPr>
      </p:pic>
    </p:spTree>
    <p:extLst>
      <p:ext uri="{BB962C8B-B14F-4D97-AF65-F5344CB8AC3E}">
        <p14:creationId xmlns:p14="http://schemas.microsoft.com/office/powerpoint/2010/main" val="36491997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5">
            <a:extLst>
              <a:ext uri="{FF2B5EF4-FFF2-40B4-BE49-F238E27FC236}">
                <a16:creationId xmlns:a16="http://schemas.microsoft.com/office/drawing/2014/main" id="{6EDC4A2B-ADD7-48E8-98DA-52A7EDEE46B1}"/>
              </a:ext>
            </a:extLst>
          </p:cNvPr>
          <p:cNvSpPr txBox="1">
            <a:spLocks/>
          </p:cNvSpPr>
          <p:nvPr/>
        </p:nvSpPr>
        <p:spPr>
          <a:xfrm>
            <a:off x="1143000" y="505566"/>
            <a:ext cx="10165701" cy="604006"/>
          </a:xfrm>
          <a:prstGeom prst="rect">
            <a:avLst/>
          </a:prstGeom>
        </p:spPr>
        <p:txBody>
          <a:bodyPr>
            <a:noAutofit/>
          </a:bodyPr>
          <a:lst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defRPr/>
            </a:pPr>
            <a:r>
              <a:rPr lang="es-ES" sz="4000" dirty="0">
                <a:latin typeface="Times New Roman" panose="02020603050405020304" pitchFamily="18" charset="0"/>
                <a:cs typeface="Times New Roman" panose="02020603050405020304" pitchFamily="18" charset="0"/>
              </a:rPr>
              <a:t>Perfil hierro marcos y puertas </a:t>
            </a:r>
            <a:endParaRPr lang="es-CO" sz="4000" dirty="0">
              <a:latin typeface="Times New Roman" panose="02020603050405020304" pitchFamily="18" charset="0"/>
              <a:cs typeface="Times New Roman" panose="02020603050405020304" pitchFamily="18" charset="0"/>
            </a:endParaRPr>
          </a:p>
        </p:txBody>
      </p:sp>
      <p:sp>
        <p:nvSpPr>
          <p:cNvPr id="5" name="Marcador de contenido 2">
            <a:extLst>
              <a:ext uri="{FF2B5EF4-FFF2-40B4-BE49-F238E27FC236}">
                <a16:creationId xmlns:a16="http://schemas.microsoft.com/office/drawing/2014/main" id="{190DB07E-3AFB-4A43-BBCA-632339C2F237}"/>
              </a:ext>
            </a:extLst>
          </p:cNvPr>
          <p:cNvSpPr txBox="1">
            <a:spLocks/>
          </p:cNvSpPr>
          <p:nvPr/>
        </p:nvSpPr>
        <p:spPr>
          <a:xfrm>
            <a:off x="404327" y="1523999"/>
            <a:ext cx="8179836" cy="5688563"/>
          </a:xfrm>
          <a:prstGeom prst="rect">
            <a:avLst/>
          </a:prstGeom>
        </p:spPr>
        <p:txBody>
          <a:bodyPr>
            <a:normAutofit fontScale="62500" lnSpcReduction="20000"/>
          </a:bodyPr>
          <a:lst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indent="180340" algn="just">
              <a:lnSpc>
                <a:spcPct val="200000"/>
              </a:lnSpc>
              <a:spcBef>
                <a:spcPts val="200"/>
              </a:spcBef>
            </a:pPr>
            <a:r>
              <a:rPr lang="es-CO" sz="2900" b="1" dirty="0">
                <a:effectLst/>
                <a:latin typeface="Times New Roman" panose="02020603050405020304" pitchFamily="18" charset="0"/>
                <a:ea typeface="Times New Roman" panose="02020603050405020304" pitchFamily="18" charset="0"/>
                <a:cs typeface="Times New Roman" panose="02020603050405020304" pitchFamily="18" charset="0"/>
              </a:rPr>
              <a:t>su diseño sencillo y funcional está elaborado hierro trabajado a través de un procedimiento de laminados en frío, sin ningún tipo de recubrimientos.</a:t>
            </a:r>
          </a:p>
          <a:p>
            <a:pPr indent="180340" algn="just">
              <a:lnSpc>
                <a:spcPct val="200000"/>
              </a:lnSpc>
              <a:spcBef>
                <a:spcPts val="200"/>
              </a:spcBef>
            </a:pPr>
            <a:r>
              <a:rPr lang="es-CO" sz="2900" b="1" dirty="0">
                <a:effectLst/>
                <a:latin typeface="Times New Roman" panose="02020603050405020304" pitchFamily="18" charset="0"/>
                <a:ea typeface="Times New Roman" panose="02020603050405020304" pitchFamily="18" charset="0"/>
                <a:cs typeface="Times New Roman" panose="02020603050405020304" pitchFamily="18" charset="0"/>
              </a:rPr>
              <a:t>el perfil de marco simple posee medidas estándares por lo que puede adaptarse a una mayor variedad de aberturas. se caracteriza por su fácil colocación, así como durabilidad y firmeza.</a:t>
            </a:r>
          </a:p>
          <a:p>
            <a:pPr indent="180340" algn="just">
              <a:lnSpc>
                <a:spcPct val="200000"/>
              </a:lnSpc>
              <a:spcBef>
                <a:spcPts val="200"/>
              </a:spcBef>
            </a:pPr>
            <a:r>
              <a:rPr lang="es-CO" sz="2900" b="1" dirty="0">
                <a:effectLst/>
                <a:latin typeface="Times New Roman" panose="02020603050405020304" pitchFamily="18" charset="0"/>
                <a:ea typeface="Times New Roman" panose="02020603050405020304" pitchFamily="18" charset="0"/>
                <a:cs typeface="Times New Roman" panose="02020603050405020304" pitchFamily="18" charset="0"/>
              </a:rPr>
              <a:t>el material de hierro permite que soporte más peso sin sufrir abolladuras o fisuras. además, ofrece una mejor performance ante posibles golpes o fuertes impacto que pudiera recibir.</a:t>
            </a:r>
          </a:p>
          <a:p>
            <a:pPr indent="0">
              <a:lnSpc>
                <a:spcPct val="200000"/>
              </a:lnSpc>
              <a:spcAft>
                <a:spcPts val="800"/>
              </a:spcAft>
              <a:buNone/>
            </a:pPr>
            <a:r>
              <a:rPr lang="es-CO" sz="2900" dirty="0">
                <a:effectLst/>
                <a:latin typeface="Times New Roman" panose="02020603050405020304" pitchFamily="18" charset="0"/>
                <a:ea typeface="Calibri" panose="020F0502020204030204" pitchFamily="34" charset="0"/>
                <a:cs typeface="Times New Roman" panose="02020603050405020304" pitchFamily="18" charset="0"/>
              </a:rPr>
              <a:t> </a:t>
            </a:r>
          </a:p>
          <a:p>
            <a:pPr>
              <a:defRPr/>
            </a:pPr>
            <a:endParaRPr lang="es-CO" sz="2400" dirty="0">
              <a:latin typeface="Times New Roman" panose="02020603050405020304" pitchFamily="18" charset="0"/>
              <a:cs typeface="Times New Roman" panose="02020603050405020304" pitchFamily="18" charset="0"/>
            </a:endParaRPr>
          </a:p>
        </p:txBody>
      </p:sp>
      <p:pic>
        <p:nvPicPr>
          <p:cNvPr id="6" name="Imagen 5">
            <a:extLst>
              <a:ext uri="{FF2B5EF4-FFF2-40B4-BE49-F238E27FC236}">
                <a16:creationId xmlns:a16="http://schemas.microsoft.com/office/drawing/2014/main" id="{2C842B6F-303D-4E48-85E3-9130479E5722}"/>
              </a:ext>
            </a:extLst>
          </p:cNvPr>
          <p:cNvPicPr>
            <a:picLocks noChangeAspect="1"/>
          </p:cNvPicPr>
          <p:nvPr/>
        </p:nvPicPr>
        <p:blipFill rotWithShape="1">
          <a:blip r:embed="rId2"/>
          <a:srcRect l="18520" t="27007" r="16161" b="15672"/>
          <a:stretch/>
        </p:blipFill>
        <p:spPr bwMode="auto">
          <a:xfrm>
            <a:off x="9100456" y="1523998"/>
            <a:ext cx="2687217" cy="502609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6055144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5">
            <a:extLst>
              <a:ext uri="{FF2B5EF4-FFF2-40B4-BE49-F238E27FC236}">
                <a16:creationId xmlns:a16="http://schemas.microsoft.com/office/drawing/2014/main" id="{6EDC4A2B-ADD7-48E8-98DA-52A7EDEE46B1}"/>
              </a:ext>
            </a:extLst>
          </p:cNvPr>
          <p:cNvSpPr txBox="1">
            <a:spLocks/>
          </p:cNvSpPr>
          <p:nvPr/>
        </p:nvSpPr>
        <p:spPr>
          <a:xfrm>
            <a:off x="1143000" y="505566"/>
            <a:ext cx="10165701" cy="604006"/>
          </a:xfrm>
          <a:prstGeom prst="rect">
            <a:avLst/>
          </a:prstGeom>
        </p:spPr>
        <p:txBody>
          <a:bodyPr>
            <a:noAutofit/>
          </a:bodyPr>
          <a:lst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defRPr/>
            </a:pPr>
            <a:r>
              <a:rPr lang="es-ES" sz="4000" dirty="0">
                <a:latin typeface="Times New Roman" panose="02020603050405020304" pitchFamily="18" charset="0"/>
                <a:cs typeface="Times New Roman" panose="02020603050405020304" pitchFamily="18" charset="0"/>
              </a:rPr>
              <a:t>TRANSFORMACION  </a:t>
            </a:r>
            <a:endParaRPr lang="es-CO" sz="4000" dirty="0">
              <a:latin typeface="Times New Roman" panose="02020603050405020304" pitchFamily="18" charset="0"/>
              <a:cs typeface="Times New Roman" panose="02020603050405020304" pitchFamily="18" charset="0"/>
            </a:endParaRPr>
          </a:p>
        </p:txBody>
      </p:sp>
      <p:pic>
        <p:nvPicPr>
          <p:cNvPr id="5" name="Imagen 4">
            <a:extLst>
              <a:ext uri="{FF2B5EF4-FFF2-40B4-BE49-F238E27FC236}">
                <a16:creationId xmlns:a16="http://schemas.microsoft.com/office/drawing/2014/main" id="{33323499-22C8-42B4-B357-AD931F8B822D}"/>
              </a:ext>
            </a:extLst>
          </p:cNvPr>
          <p:cNvPicPr>
            <a:picLocks noChangeAspect="1"/>
          </p:cNvPicPr>
          <p:nvPr/>
        </p:nvPicPr>
        <p:blipFill rotWithShape="1">
          <a:blip r:embed="rId2">
            <a:extLst>
              <a:ext uri="{28A0092B-C50C-407E-A947-70E740481C1C}">
                <a14:useLocalDpi xmlns:a14="http://schemas.microsoft.com/office/drawing/2010/main" val="0"/>
              </a:ext>
            </a:extLst>
          </a:blip>
          <a:srcRect l="6780" t="22323" r="11367"/>
          <a:stretch/>
        </p:blipFill>
        <p:spPr bwMode="auto">
          <a:xfrm>
            <a:off x="1143000" y="1532508"/>
            <a:ext cx="9717833" cy="467063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576560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11" name="Título 5">
            <a:extLst>
              <a:ext uri="{FF2B5EF4-FFF2-40B4-BE49-F238E27FC236}">
                <a16:creationId xmlns:a16="http://schemas.microsoft.com/office/drawing/2014/main" id="{BE7B79B6-CA2F-42C3-93E4-1CF5134156F0}"/>
              </a:ext>
            </a:extLst>
          </p:cNvPr>
          <p:cNvSpPr txBox="1">
            <a:spLocks/>
          </p:cNvSpPr>
          <p:nvPr/>
        </p:nvSpPr>
        <p:spPr>
          <a:xfrm>
            <a:off x="1143000" y="505566"/>
            <a:ext cx="10165701" cy="604006"/>
          </a:xfrm>
          <a:prstGeom prst="rect">
            <a:avLst/>
          </a:prstGeom>
        </p:spPr>
        <p:txBody>
          <a:bodyPr>
            <a:noAutofit/>
          </a:bodyPr>
          <a:lst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defRPr/>
            </a:pPr>
            <a:r>
              <a:rPr lang="es-ES" sz="4000" dirty="0">
                <a:latin typeface="Times New Roman" panose="02020603050405020304" pitchFamily="18" charset="0"/>
                <a:cs typeface="Times New Roman" panose="02020603050405020304" pitchFamily="18" charset="0"/>
              </a:rPr>
              <a:t>Perfiles para ventanas corredizas y herrería .</a:t>
            </a:r>
            <a:endParaRPr lang="es-CO" sz="4000" dirty="0">
              <a:latin typeface="Times New Roman" panose="02020603050405020304" pitchFamily="18" charset="0"/>
              <a:cs typeface="Times New Roman" panose="02020603050405020304" pitchFamily="18" charset="0"/>
            </a:endParaRPr>
          </a:p>
        </p:txBody>
      </p:sp>
      <p:sp>
        <p:nvSpPr>
          <p:cNvPr id="13" name="Marcador de contenido 2">
            <a:extLst>
              <a:ext uri="{FF2B5EF4-FFF2-40B4-BE49-F238E27FC236}">
                <a16:creationId xmlns:a16="http://schemas.microsoft.com/office/drawing/2014/main" id="{68133A63-D59F-4860-ADB9-55751923AF77}"/>
              </a:ext>
            </a:extLst>
          </p:cNvPr>
          <p:cNvSpPr txBox="1">
            <a:spLocks/>
          </p:cNvSpPr>
          <p:nvPr/>
        </p:nvSpPr>
        <p:spPr>
          <a:xfrm>
            <a:off x="404327" y="2519265"/>
            <a:ext cx="6407020" cy="4693297"/>
          </a:xfrm>
          <a:prstGeom prst="rect">
            <a:avLst/>
          </a:prstGeom>
        </p:spPr>
        <p:txBody>
          <a:bodyPr>
            <a:normAutofit/>
          </a:bodyPr>
          <a:lst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indent="0" algn="just">
              <a:lnSpc>
                <a:spcPct val="200000"/>
              </a:lnSpc>
              <a:spcAft>
                <a:spcPts val="800"/>
              </a:spcAft>
              <a:buNone/>
            </a:pPr>
            <a:r>
              <a:rPr lang="es-CO" sz="2400" dirty="0">
                <a:effectLst/>
                <a:latin typeface="Times New Roman" panose="02020603050405020304" pitchFamily="18" charset="0"/>
                <a:ea typeface="Calibri" panose="020F0502020204030204" pitchFamily="34" charset="0"/>
                <a:cs typeface="Times New Roman" panose="02020603050405020304" pitchFamily="18" charset="0"/>
              </a:rPr>
              <a:t>Tiene forma de escalonada y con una ceja donde va montada la hoja que tiene movimiento. Se utiliza en la parte inferior exclusivamente para ventanas corredizas.</a:t>
            </a:r>
          </a:p>
          <a:p>
            <a:pPr indent="0" algn="just">
              <a:lnSpc>
                <a:spcPct val="200000"/>
              </a:lnSpc>
              <a:spcAft>
                <a:spcPts val="800"/>
              </a:spcAft>
              <a:buNone/>
            </a:pPr>
            <a:r>
              <a:rPr lang="es-CO" sz="2400" dirty="0">
                <a:effectLst/>
                <a:latin typeface="Times New Roman" panose="02020603050405020304" pitchFamily="18" charset="0"/>
                <a:ea typeface="Calibri" panose="020F0502020204030204" pitchFamily="34" charset="0"/>
                <a:cs typeface="Times New Roman" panose="02020603050405020304" pitchFamily="18" charset="0"/>
              </a:rPr>
              <a:t> </a:t>
            </a:r>
          </a:p>
          <a:p>
            <a:pPr>
              <a:defRPr/>
            </a:pPr>
            <a:endParaRPr lang="es-CO" sz="2400" dirty="0">
              <a:latin typeface="Times New Roman" panose="02020603050405020304" pitchFamily="18" charset="0"/>
              <a:cs typeface="Times New Roman" panose="02020603050405020304" pitchFamily="18" charset="0"/>
            </a:endParaRPr>
          </a:p>
        </p:txBody>
      </p:sp>
      <p:pic>
        <p:nvPicPr>
          <p:cNvPr id="14" name="Imagen 13">
            <a:extLst>
              <a:ext uri="{FF2B5EF4-FFF2-40B4-BE49-F238E27FC236}">
                <a16:creationId xmlns:a16="http://schemas.microsoft.com/office/drawing/2014/main" id="{08989A6A-E6AE-4333-839B-2EB45AE108AD}"/>
              </a:ext>
            </a:extLst>
          </p:cNvPr>
          <p:cNvPicPr>
            <a:picLocks noChangeAspect="1"/>
          </p:cNvPicPr>
          <p:nvPr/>
        </p:nvPicPr>
        <p:blipFill rotWithShape="1">
          <a:blip r:embed="rId3"/>
          <a:srcRect l="19182" t="29487" r="19800" b="17325"/>
          <a:stretch/>
        </p:blipFill>
        <p:spPr bwMode="auto">
          <a:xfrm>
            <a:off x="7142874" y="2519265"/>
            <a:ext cx="4483069" cy="3148985"/>
          </a:xfrm>
          <a:prstGeom prst="rect">
            <a:avLst/>
          </a:prstGeom>
          <a:ln>
            <a:noFill/>
          </a:ln>
          <a:extLst>
            <a:ext uri="{53640926-AAD7-44D8-BBD7-CCE9431645EC}">
              <a14:shadowObscured xmlns:a14="http://schemas.microsoft.com/office/drawing/2010/main"/>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5">
            <a:extLst>
              <a:ext uri="{FF2B5EF4-FFF2-40B4-BE49-F238E27FC236}">
                <a16:creationId xmlns:a16="http://schemas.microsoft.com/office/drawing/2014/main" id="{6EDC4A2B-ADD7-48E8-98DA-52A7EDEE46B1}"/>
              </a:ext>
            </a:extLst>
          </p:cNvPr>
          <p:cNvSpPr txBox="1">
            <a:spLocks/>
          </p:cNvSpPr>
          <p:nvPr/>
        </p:nvSpPr>
        <p:spPr>
          <a:xfrm>
            <a:off x="1143000" y="505566"/>
            <a:ext cx="10165701" cy="604006"/>
          </a:xfrm>
          <a:prstGeom prst="rect">
            <a:avLst/>
          </a:prstGeom>
        </p:spPr>
        <p:txBody>
          <a:bodyPr>
            <a:noAutofit/>
          </a:bodyPr>
          <a:lst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defRPr/>
            </a:pPr>
            <a:r>
              <a:rPr lang="es-ES" sz="4000" dirty="0">
                <a:latin typeface="Times New Roman" panose="02020603050405020304" pitchFamily="18" charset="0"/>
                <a:cs typeface="Times New Roman" panose="02020603050405020304" pitchFamily="18" charset="0"/>
              </a:rPr>
              <a:t>TRANSFORMACION  </a:t>
            </a:r>
            <a:endParaRPr lang="es-CO" sz="4000" dirty="0">
              <a:latin typeface="Times New Roman" panose="02020603050405020304" pitchFamily="18" charset="0"/>
              <a:cs typeface="Times New Roman" panose="02020603050405020304" pitchFamily="18" charset="0"/>
            </a:endParaRPr>
          </a:p>
        </p:txBody>
      </p:sp>
      <p:pic>
        <p:nvPicPr>
          <p:cNvPr id="6" name="Imagen 5">
            <a:extLst>
              <a:ext uri="{FF2B5EF4-FFF2-40B4-BE49-F238E27FC236}">
                <a16:creationId xmlns:a16="http://schemas.microsoft.com/office/drawing/2014/main" id="{ACB01F73-C3EF-4125-9642-6B18149CF3A5}"/>
              </a:ext>
            </a:extLst>
          </p:cNvPr>
          <p:cNvPicPr>
            <a:picLocks noChangeAspect="1"/>
          </p:cNvPicPr>
          <p:nvPr/>
        </p:nvPicPr>
        <p:blipFill rotWithShape="1">
          <a:blip r:embed="rId2"/>
          <a:srcRect l="4943" t="29700" r="13122"/>
          <a:stretch/>
        </p:blipFill>
        <p:spPr bwMode="auto">
          <a:xfrm>
            <a:off x="522514" y="1352232"/>
            <a:ext cx="11346025" cy="484329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6466589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3">
            <a:extLst>
              <a:ext uri="{FF2B5EF4-FFF2-40B4-BE49-F238E27FC236}">
                <a16:creationId xmlns:a16="http://schemas.microsoft.com/office/drawing/2014/main" id="{A7E0281A-7A7C-45A2-B7FE-6BD9902A974E}"/>
              </a:ext>
            </a:extLst>
          </p:cNvPr>
          <p:cNvSpPr txBox="1">
            <a:spLocks/>
          </p:cNvSpPr>
          <p:nvPr/>
        </p:nvSpPr>
        <p:spPr>
          <a:xfrm>
            <a:off x="2147289" y="508001"/>
            <a:ext cx="8676222" cy="327170"/>
          </a:xfrm>
          <a:prstGeom prst="rect">
            <a:avLst/>
          </a:prstGeom>
        </p:spPr>
        <p:txBody>
          <a:bodyPr>
            <a:noAutofit/>
          </a:bodyPr>
          <a:lst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defRPr/>
            </a:pPr>
            <a:r>
              <a:rPr lang="es-ES" sz="4000" dirty="0">
                <a:latin typeface="Times New Roman" panose="02020603050405020304" pitchFamily="18" charset="0"/>
                <a:cs typeface="Times New Roman" panose="02020603050405020304" pitchFamily="18" charset="0"/>
              </a:rPr>
              <a:t>Ficha Técnica </a:t>
            </a:r>
            <a:endParaRPr lang="es-CO" sz="4000" dirty="0">
              <a:latin typeface="Times New Roman" panose="02020603050405020304" pitchFamily="18" charset="0"/>
              <a:cs typeface="Times New Roman" panose="02020603050405020304" pitchFamily="18" charset="0"/>
            </a:endParaRPr>
          </a:p>
        </p:txBody>
      </p:sp>
      <p:pic>
        <p:nvPicPr>
          <p:cNvPr id="7" name="Imagen 6">
            <a:extLst>
              <a:ext uri="{FF2B5EF4-FFF2-40B4-BE49-F238E27FC236}">
                <a16:creationId xmlns:a16="http://schemas.microsoft.com/office/drawing/2014/main" id="{EB5A249E-1FF6-4225-BC51-5928CCD3B61B}"/>
              </a:ext>
            </a:extLst>
          </p:cNvPr>
          <p:cNvPicPr>
            <a:picLocks noChangeAspect="1"/>
          </p:cNvPicPr>
          <p:nvPr/>
        </p:nvPicPr>
        <p:blipFill rotWithShape="1">
          <a:blip r:embed="rId2"/>
          <a:srcRect l="4045" t="15974" r="7724" b="9114"/>
          <a:stretch/>
        </p:blipFill>
        <p:spPr bwMode="auto">
          <a:xfrm>
            <a:off x="1231641" y="1652269"/>
            <a:ext cx="9591870" cy="469772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780021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3">
            <a:extLst>
              <a:ext uri="{FF2B5EF4-FFF2-40B4-BE49-F238E27FC236}">
                <a16:creationId xmlns:a16="http://schemas.microsoft.com/office/drawing/2014/main" id="{A7E0281A-7A7C-45A2-B7FE-6BD9902A974E}"/>
              </a:ext>
            </a:extLst>
          </p:cNvPr>
          <p:cNvSpPr txBox="1">
            <a:spLocks/>
          </p:cNvSpPr>
          <p:nvPr/>
        </p:nvSpPr>
        <p:spPr>
          <a:xfrm>
            <a:off x="2147289" y="508001"/>
            <a:ext cx="8676222" cy="327170"/>
          </a:xfrm>
          <a:prstGeom prst="rect">
            <a:avLst/>
          </a:prstGeom>
        </p:spPr>
        <p:txBody>
          <a:bodyPr>
            <a:noAutofit/>
          </a:bodyPr>
          <a:lst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defRPr/>
            </a:pPr>
            <a:r>
              <a:rPr lang="es-ES" sz="4000" dirty="0">
                <a:latin typeface="Times New Roman" panose="02020603050405020304" pitchFamily="18" charset="0"/>
                <a:cs typeface="Times New Roman" panose="02020603050405020304" pitchFamily="18" charset="0"/>
              </a:rPr>
              <a:t>Perfiles para portones de hierro corredizo </a:t>
            </a:r>
            <a:endParaRPr lang="es-CO" sz="4000" dirty="0">
              <a:latin typeface="Times New Roman" panose="02020603050405020304" pitchFamily="18" charset="0"/>
              <a:cs typeface="Times New Roman" panose="02020603050405020304" pitchFamily="18" charset="0"/>
            </a:endParaRPr>
          </a:p>
        </p:txBody>
      </p:sp>
      <p:sp>
        <p:nvSpPr>
          <p:cNvPr id="4" name="CuadroTexto 3">
            <a:extLst>
              <a:ext uri="{FF2B5EF4-FFF2-40B4-BE49-F238E27FC236}">
                <a16:creationId xmlns:a16="http://schemas.microsoft.com/office/drawing/2014/main" id="{E0D98C1E-660A-4B75-8B16-B3FA5D76F844}"/>
              </a:ext>
            </a:extLst>
          </p:cNvPr>
          <p:cNvSpPr txBox="1"/>
          <p:nvPr/>
        </p:nvSpPr>
        <p:spPr>
          <a:xfrm flipH="1">
            <a:off x="530910" y="2444619"/>
            <a:ext cx="5776583" cy="2613857"/>
          </a:xfrm>
          <a:prstGeom prst="rect">
            <a:avLst/>
          </a:prstGeom>
          <a:noFill/>
        </p:spPr>
        <p:txBody>
          <a:bodyPr wrap="square" rtlCol="0">
            <a:spAutoFit/>
          </a:bodyPr>
          <a:lstStyle/>
          <a:p>
            <a:pPr indent="180340" algn="just">
              <a:lnSpc>
                <a:spcPct val="115000"/>
              </a:lnSpc>
              <a:spcBef>
                <a:spcPts val="200"/>
              </a:spcBef>
            </a:pPr>
            <a:r>
              <a:rPr lang="es-CO" sz="2400" b="1" dirty="0">
                <a:effectLst/>
                <a:latin typeface="Times New Roman" panose="02020603050405020304" pitchFamily="18" charset="0"/>
                <a:ea typeface="Times New Roman" panose="02020603050405020304" pitchFamily="18" charset="0"/>
                <a:cs typeface="Times New Roman" panose="02020603050405020304" pitchFamily="18" charset="0"/>
              </a:rPr>
              <a:t>PARA ESTE TIPO SE UTILIZA UN PERFIL QUE CUMPLE LA FUNCIÓN DE RIEL Y SE COLOCA EN LA PARTE SUPERIOR DEL PORTÓN. A SU VEZ, ABAJO TIENE OTRO RIEL POR DONDE SE DESPLAZAN LAS RUEDAS.</a:t>
            </a:r>
            <a:endParaRPr lang="es-CO" sz="2400" b="1" dirty="0">
              <a:effectLst/>
              <a:latin typeface="Calibri Light" panose="020F0302020204030204" pitchFamily="34" charset="0"/>
              <a:ea typeface="Times New Roman" panose="02020603050405020304" pitchFamily="18" charset="0"/>
              <a:cs typeface="Times New Roman" panose="02020603050405020304" pitchFamily="18" charset="0"/>
            </a:endParaRPr>
          </a:p>
        </p:txBody>
      </p:sp>
      <p:pic>
        <p:nvPicPr>
          <p:cNvPr id="5" name="Imagen 4">
            <a:extLst>
              <a:ext uri="{FF2B5EF4-FFF2-40B4-BE49-F238E27FC236}">
                <a16:creationId xmlns:a16="http://schemas.microsoft.com/office/drawing/2014/main" id="{46588F86-EB3B-4C3E-9C83-1B6FEB8F670A}"/>
              </a:ext>
            </a:extLst>
          </p:cNvPr>
          <p:cNvPicPr>
            <a:picLocks noChangeAspect="1"/>
          </p:cNvPicPr>
          <p:nvPr/>
        </p:nvPicPr>
        <p:blipFill rotWithShape="1">
          <a:blip r:embed="rId2"/>
          <a:srcRect l="40679" t="34173" r="16657" b="17600"/>
          <a:stretch/>
        </p:blipFill>
        <p:spPr bwMode="auto">
          <a:xfrm>
            <a:off x="6763385" y="2444619"/>
            <a:ext cx="4897705" cy="322449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855251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3">
            <a:extLst>
              <a:ext uri="{FF2B5EF4-FFF2-40B4-BE49-F238E27FC236}">
                <a16:creationId xmlns:a16="http://schemas.microsoft.com/office/drawing/2014/main" id="{A7E0281A-7A7C-45A2-B7FE-6BD9902A974E}"/>
              </a:ext>
            </a:extLst>
          </p:cNvPr>
          <p:cNvSpPr txBox="1">
            <a:spLocks/>
          </p:cNvSpPr>
          <p:nvPr/>
        </p:nvSpPr>
        <p:spPr>
          <a:xfrm>
            <a:off x="2147289" y="508001"/>
            <a:ext cx="8676222" cy="327170"/>
          </a:xfrm>
          <a:prstGeom prst="rect">
            <a:avLst/>
          </a:prstGeom>
        </p:spPr>
        <p:txBody>
          <a:bodyPr>
            <a:noAutofit/>
          </a:bodyPr>
          <a:lst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defRPr/>
            </a:pPr>
            <a:r>
              <a:rPr lang="es-ES" sz="4000" dirty="0">
                <a:latin typeface="Times New Roman" panose="02020603050405020304" pitchFamily="18" charset="0"/>
                <a:cs typeface="Times New Roman" panose="02020603050405020304" pitchFamily="18" charset="0"/>
              </a:rPr>
              <a:t>Perfiles para rejas de hierro</a:t>
            </a:r>
            <a:endParaRPr lang="es-CO" sz="4000" dirty="0">
              <a:latin typeface="Times New Roman" panose="02020603050405020304" pitchFamily="18" charset="0"/>
              <a:cs typeface="Times New Roman" panose="02020603050405020304" pitchFamily="18" charset="0"/>
            </a:endParaRPr>
          </a:p>
        </p:txBody>
      </p:sp>
      <p:sp>
        <p:nvSpPr>
          <p:cNvPr id="4" name="CuadroTexto 3">
            <a:extLst>
              <a:ext uri="{FF2B5EF4-FFF2-40B4-BE49-F238E27FC236}">
                <a16:creationId xmlns:a16="http://schemas.microsoft.com/office/drawing/2014/main" id="{E0D98C1E-660A-4B75-8B16-B3FA5D76F844}"/>
              </a:ext>
            </a:extLst>
          </p:cNvPr>
          <p:cNvSpPr txBox="1"/>
          <p:nvPr/>
        </p:nvSpPr>
        <p:spPr>
          <a:xfrm flipH="1">
            <a:off x="157685" y="1770149"/>
            <a:ext cx="5776583" cy="4542526"/>
          </a:xfrm>
          <a:prstGeom prst="rect">
            <a:avLst/>
          </a:prstGeom>
          <a:noFill/>
        </p:spPr>
        <p:txBody>
          <a:bodyPr wrap="square" rtlCol="0">
            <a:spAutoFit/>
          </a:bodyPr>
          <a:lstStyle/>
          <a:p>
            <a:pPr indent="180340" algn="just">
              <a:lnSpc>
                <a:spcPct val="200000"/>
              </a:lnSpc>
              <a:spcAft>
                <a:spcPts val="800"/>
              </a:spcAft>
            </a:pPr>
            <a:r>
              <a:rPr lang="es-CO" sz="1800" dirty="0">
                <a:effectLst/>
                <a:latin typeface="Times New Roman" panose="02020603050405020304" pitchFamily="18" charset="0"/>
                <a:ea typeface="Times New Roman" panose="02020603050405020304" pitchFamily="18" charset="0"/>
                <a:cs typeface="Times New Roman" panose="02020603050405020304" pitchFamily="18" charset="0"/>
              </a:rPr>
              <a:t>SON MATERIALES DE GRAN RESISTENCIA Y DURABILIDAD. ESTÁ CLARO QUE SE PUEDE HACER UNA COMBINACIÓN DE AMBOS, LO ÚNICO QUE VAMOS A TENER QUE HACER ES MODIFICAR LOS AGUJEROS.</a:t>
            </a:r>
            <a:endParaRPr lang="es-CO"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180340" algn="just">
              <a:lnSpc>
                <a:spcPct val="200000"/>
              </a:lnSpc>
              <a:spcAft>
                <a:spcPts val="800"/>
              </a:spcAft>
            </a:pPr>
            <a:r>
              <a:rPr lang="es-CO" sz="1800" dirty="0">
                <a:effectLst/>
                <a:latin typeface="Times New Roman" panose="02020603050405020304" pitchFamily="18" charset="0"/>
                <a:ea typeface="Times New Roman" panose="02020603050405020304" pitchFamily="18" charset="0"/>
                <a:cs typeface="Times New Roman" panose="02020603050405020304" pitchFamily="18" charset="0"/>
              </a:rPr>
              <a:t>LAS PLANCHUELAS SON UTILIZADAS PARA ENCASTRAR LOS BARROTES Y DARLE UNIDAD A LA REJA.</a:t>
            </a:r>
            <a:endParaRPr lang="es-CO"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7" name="Imagen 6">
            <a:extLst>
              <a:ext uri="{FF2B5EF4-FFF2-40B4-BE49-F238E27FC236}">
                <a16:creationId xmlns:a16="http://schemas.microsoft.com/office/drawing/2014/main" id="{54AB961E-EDEB-4C02-8863-1B3F61618646}"/>
              </a:ext>
            </a:extLst>
          </p:cNvPr>
          <p:cNvPicPr>
            <a:picLocks noChangeAspect="1"/>
          </p:cNvPicPr>
          <p:nvPr/>
        </p:nvPicPr>
        <p:blipFill rotWithShape="1">
          <a:blip r:embed="rId2">
            <a:extLst>
              <a:ext uri="{28A0092B-C50C-407E-A947-70E740481C1C}">
                <a14:useLocalDpi xmlns:a14="http://schemas.microsoft.com/office/drawing/2010/main" val="0"/>
              </a:ext>
            </a:extLst>
          </a:blip>
          <a:srcRect l="41671" t="23976" r="19965" b="26419"/>
          <a:stretch/>
        </p:blipFill>
        <p:spPr bwMode="auto">
          <a:xfrm>
            <a:off x="6915441" y="1770149"/>
            <a:ext cx="4785147" cy="1714500"/>
          </a:xfrm>
          <a:prstGeom prst="rect">
            <a:avLst/>
          </a:prstGeom>
          <a:ln>
            <a:noFill/>
          </a:ln>
          <a:extLst>
            <a:ext uri="{53640926-AAD7-44D8-BBD7-CCE9431645EC}">
              <a14:shadowObscured xmlns:a14="http://schemas.microsoft.com/office/drawing/2010/main"/>
            </a:ext>
          </a:extLst>
        </p:spPr>
      </p:pic>
      <p:pic>
        <p:nvPicPr>
          <p:cNvPr id="8" name="Imagen 7">
            <a:extLst>
              <a:ext uri="{FF2B5EF4-FFF2-40B4-BE49-F238E27FC236}">
                <a16:creationId xmlns:a16="http://schemas.microsoft.com/office/drawing/2014/main" id="{E1401DC9-7288-4F4D-B8E6-A5ECAC8AB97F}"/>
              </a:ext>
            </a:extLst>
          </p:cNvPr>
          <p:cNvPicPr>
            <a:picLocks noChangeAspect="1"/>
          </p:cNvPicPr>
          <p:nvPr/>
        </p:nvPicPr>
        <p:blipFill rotWithShape="1">
          <a:blip r:embed="rId3">
            <a:extLst>
              <a:ext uri="{28A0092B-C50C-407E-A947-70E740481C1C}">
                <a14:useLocalDpi xmlns:a14="http://schemas.microsoft.com/office/drawing/2010/main" val="0"/>
              </a:ext>
            </a:extLst>
          </a:blip>
          <a:srcRect l="15544" t="21771" r="44604" b="27797"/>
          <a:stretch/>
        </p:blipFill>
        <p:spPr bwMode="auto">
          <a:xfrm>
            <a:off x="6784812" y="4041412"/>
            <a:ext cx="4785147" cy="17430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3986581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3">
            <a:extLst>
              <a:ext uri="{FF2B5EF4-FFF2-40B4-BE49-F238E27FC236}">
                <a16:creationId xmlns:a16="http://schemas.microsoft.com/office/drawing/2014/main" id="{A7E0281A-7A7C-45A2-B7FE-6BD9902A974E}"/>
              </a:ext>
            </a:extLst>
          </p:cNvPr>
          <p:cNvSpPr txBox="1">
            <a:spLocks/>
          </p:cNvSpPr>
          <p:nvPr/>
        </p:nvSpPr>
        <p:spPr>
          <a:xfrm>
            <a:off x="2147289" y="508001"/>
            <a:ext cx="8676222" cy="327170"/>
          </a:xfrm>
          <a:prstGeom prst="rect">
            <a:avLst/>
          </a:prstGeom>
        </p:spPr>
        <p:txBody>
          <a:bodyPr>
            <a:noAutofit/>
          </a:bodyPr>
          <a:lst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defRPr/>
            </a:pPr>
            <a:r>
              <a:rPr lang="es-ES" sz="4000" dirty="0">
                <a:latin typeface="Times New Roman" panose="02020603050405020304" pitchFamily="18" charset="0"/>
                <a:cs typeface="Times New Roman" panose="02020603050405020304" pitchFamily="18" charset="0"/>
              </a:rPr>
              <a:t>Perfiles para rejas de hierro</a:t>
            </a:r>
            <a:endParaRPr lang="es-CO" sz="4000" dirty="0">
              <a:latin typeface="Times New Roman" panose="02020603050405020304" pitchFamily="18" charset="0"/>
              <a:cs typeface="Times New Roman" panose="02020603050405020304" pitchFamily="18" charset="0"/>
            </a:endParaRPr>
          </a:p>
        </p:txBody>
      </p:sp>
      <p:sp>
        <p:nvSpPr>
          <p:cNvPr id="4" name="CuadroTexto 3">
            <a:extLst>
              <a:ext uri="{FF2B5EF4-FFF2-40B4-BE49-F238E27FC236}">
                <a16:creationId xmlns:a16="http://schemas.microsoft.com/office/drawing/2014/main" id="{E0D98C1E-660A-4B75-8B16-B3FA5D76F844}"/>
              </a:ext>
            </a:extLst>
          </p:cNvPr>
          <p:cNvSpPr txBox="1"/>
          <p:nvPr/>
        </p:nvSpPr>
        <p:spPr>
          <a:xfrm flipH="1">
            <a:off x="157684" y="1770149"/>
            <a:ext cx="5938315" cy="4445256"/>
          </a:xfrm>
          <a:prstGeom prst="rect">
            <a:avLst/>
          </a:prstGeom>
          <a:noFill/>
        </p:spPr>
        <p:txBody>
          <a:bodyPr wrap="square" rtlCol="0">
            <a:spAutoFit/>
          </a:bodyPr>
          <a:lstStyle/>
          <a:p>
            <a:pPr marL="285750" indent="-285750" algn="just">
              <a:lnSpc>
                <a:spcPct val="200000"/>
              </a:lnSpc>
              <a:spcBef>
                <a:spcPts val="200"/>
              </a:spcBef>
              <a:buFont typeface="Arial" panose="020B0604020202020204" pitchFamily="34" charset="0"/>
              <a:buChar char="•"/>
            </a:pPr>
            <a:r>
              <a:rPr lang="es-CO" sz="1800" b="1" dirty="0">
                <a:effectLst/>
                <a:latin typeface="Times New Roman" panose="02020603050405020304" pitchFamily="18" charset="0"/>
                <a:ea typeface="Times New Roman" panose="02020603050405020304" pitchFamily="18" charset="0"/>
                <a:cs typeface="Times New Roman" panose="02020603050405020304" pitchFamily="18" charset="0"/>
              </a:rPr>
              <a:t>: LAS BARANDAS CUMPLEN UNA IMPORTANTE FUNCIÓN EN CUANTO A SEGURIDAD YA QUE ES UN AGARRE SEGURO ANTE CUALQUIER LUGAR CON UN POCO DE ALTURA. ESTAS PUEDEN TENER DIVERSOS DISEÑOS. A LA HORA DE</a:t>
            </a:r>
            <a:r>
              <a:rPr lang="es-CO" sz="1800" b="1" u="none" strike="noStrike" dirty="0">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 FABRICAR LAS BARANDAS</a:t>
            </a:r>
            <a:r>
              <a:rPr lang="es-CO" sz="1800" b="1" dirty="0">
                <a:effectLst/>
                <a:latin typeface="Times New Roman" panose="02020603050405020304" pitchFamily="18" charset="0"/>
                <a:ea typeface="Times New Roman" panose="02020603050405020304" pitchFamily="18" charset="0"/>
                <a:cs typeface="Times New Roman" panose="02020603050405020304" pitchFamily="18" charset="0"/>
              </a:rPr>
              <a:t>, LOS PERFILES MÁS UTILIZADOS SON LOS RECTANGULARES Y TUBULARES.</a:t>
            </a:r>
            <a:endParaRPr lang="es-CO" sz="1800" b="1" dirty="0">
              <a:effectLst/>
              <a:latin typeface="Calibri Light" panose="020F0302020204030204" pitchFamily="34" charset="0"/>
              <a:ea typeface="Times New Roman" panose="02020603050405020304" pitchFamily="18" charset="0"/>
              <a:cs typeface="Times New Roman" panose="02020603050405020304" pitchFamily="18" charset="0"/>
            </a:endParaRPr>
          </a:p>
        </p:txBody>
      </p:sp>
      <p:pic>
        <p:nvPicPr>
          <p:cNvPr id="9" name="Imagen 8">
            <a:extLst>
              <a:ext uri="{FF2B5EF4-FFF2-40B4-BE49-F238E27FC236}">
                <a16:creationId xmlns:a16="http://schemas.microsoft.com/office/drawing/2014/main" id="{23AF6279-9546-4D22-9198-C95C93E40806}"/>
              </a:ext>
            </a:extLst>
          </p:cNvPr>
          <p:cNvPicPr>
            <a:picLocks noChangeAspect="1"/>
          </p:cNvPicPr>
          <p:nvPr/>
        </p:nvPicPr>
        <p:blipFill rotWithShape="1">
          <a:blip r:embed="rId3">
            <a:extLst>
              <a:ext uri="{28A0092B-C50C-407E-A947-70E740481C1C}">
                <a14:useLocalDpi xmlns:a14="http://schemas.microsoft.com/office/drawing/2010/main" val="0"/>
              </a:ext>
            </a:extLst>
          </a:blip>
          <a:srcRect l="25017" t="26456" r="19998" b="22878"/>
          <a:stretch/>
        </p:blipFill>
        <p:spPr bwMode="auto">
          <a:xfrm>
            <a:off x="6485400" y="1914394"/>
            <a:ext cx="5202747" cy="381460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6958267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5F2EE5F5-A1B6-118E-33F4-9758CFB77DF7}"/>
              </a:ext>
            </a:extLst>
          </p:cNvPr>
          <p:cNvPicPr>
            <a:picLocks noChangeAspect="1"/>
          </p:cNvPicPr>
          <p:nvPr/>
        </p:nvPicPr>
        <p:blipFill rotWithShape="1">
          <a:blip r:embed="rId2"/>
          <a:srcRect l="12093" r="16772"/>
          <a:stretch/>
        </p:blipFill>
        <p:spPr>
          <a:xfrm>
            <a:off x="4883025" y="10"/>
            <a:ext cx="7308975" cy="3364982"/>
          </a:xfrm>
          <a:custGeom>
            <a:avLst/>
            <a:gdLst/>
            <a:ahLst/>
            <a:cxnLst/>
            <a:rect l="l" t="t" r="r" b="b"/>
            <a:pathLst>
              <a:path w="7308975" h="3364992">
                <a:moveTo>
                  <a:pt x="0" y="0"/>
                </a:moveTo>
                <a:lnTo>
                  <a:pt x="7308975" y="0"/>
                </a:lnTo>
                <a:lnTo>
                  <a:pt x="7308975" y="3364992"/>
                </a:lnTo>
                <a:lnTo>
                  <a:pt x="1210305" y="3364992"/>
                </a:lnTo>
                <a:lnTo>
                  <a:pt x="1192705" y="2943200"/>
                </a:lnTo>
                <a:cubicBezTo>
                  <a:pt x="1098874" y="1825108"/>
                  <a:pt x="684692" y="821621"/>
                  <a:pt x="62981" y="69271"/>
                </a:cubicBezTo>
                <a:close/>
              </a:path>
            </a:pathLst>
          </a:custGeom>
        </p:spPr>
      </p:pic>
      <p:pic>
        <p:nvPicPr>
          <p:cNvPr id="6" name="Imagen 5">
            <a:extLst>
              <a:ext uri="{FF2B5EF4-FFF2-40B4-BE49-F238E27FC236}">
                <a16:creationId xmlns:a16="http://schemas.microsoft.com/office/drawing/2014/main" id="{88FF1C90-DC56-D275-7623-1B8B9330C61E}"/>
              </a:ext>
            </a:extLst>
          </p:cNvPr>
          <p:cNvPicPr>
            <a:picLocks noChangeAspect="1"/>
          </p:cNvPicPr>
          <p:nvPr/>
        </p:nvPicPr>
        <p:blipFill rotWithShape="1">
          <a:blip r:embed="rId3"/>
          <a:srcRect t="16959" r="-2" b="14067"/>
          <a:stretch/>
        </p:blipFill>
        <p:spPr>
          <a:xfrm>
            <a:off x="4883025" y="3493008"/>
            <a:ext cx="7308975" cy="3364992"/>
          </a:xfrm>
          <a:custGeom>
            <a:avLst/>
            <a:gdLst/>
            <a:ahLst/>
            <a:cxnLst/>
            <a:rect l="l" t="t" r="r" b="b"/>
            <a:pathLst>
              <a:path w="7308975" h="3364992">
                <a:moveTo>
                  <a:pt x="1210305" y="0"/>
                </a:moveTo>
                <a:lnTo>
                  <a:pt x="7308975" y="0"/>
                </a:lnTo>
                <a:lnTo>
                  <a:pt x="7308975" y="3364992"/>
                </a:lnTo>
                <a:lnTo>
                  <a:pt x="0" y="3364992"/>
                </a:lnTo>
                <a:lnTo>
                  <a:pt x="62981" y="3295722"/>
                </a:lnTo>
                <a:cubicBezTo>
                  <a:pt x="684692" y="2543371"/>
                  <a:pt x="1098874" y="1539884"/>
                  <a:pt x="1192705" y="421793"/>
                </a:cubicBezTo>
                <a:close/>
              </a:path>
            </a:pathLst>
          </a:custGeom>
        </p:spPr>
      </p:pic>
      <p:sp>
        <p:nvSpPr>
          <p:cNvPr id="2" name="Título 1">
            <a:extLst>
              <a:ext uri="{FF2B5EF4-FFF2-40B4-BE49-F238E27FC236}">
                <a16:creationId xmlns:a16="http://schemas.microsoft.com/office/drawing/2014/main" id="{F65E2D6B-EE87-234A-435F-623CF9BF7F0E}"/>
              </a:ext>
            </a:extLst>
          </p:cNvPr>
          <p:cNvSpPr>
            <a:spLocks noGrp="1"/>
          </p:cNvSpPr>
          <p:nvPr>
            <p:ph type="title"/>
          </p:nvPr>
        </p:nvSpPr>
        <p:spPr>
          <a:xfrm>
            <a:off x="448056" y="859536"/>
            <a:ext cx="4832802" cy="1243584"/>
          </a:xfrm>
        </p:spPr>
        <p:txBody>
          <a:bodyPr>
            <a:normAutofit/>
          </a:bodyPr>
          <a:lstStyle/>
          <a:p>
            <a:r>
              <a:rPr lang="es-CO" sz="3400"/>
              <a:t>¿Que es un perfil metálico?</a:t>
            </a:r>
          </a:p>
        </p:txBody>
      </p:sp>
      <p:sp>
        <p:nvSpPr>
          <p:cNvPr id="3" name="Marcador de contenido 2">
            <a:extLst>
              <a:ext uri="{FF2B5EF4-FFF2-40B4-BE49-F238E27FC236}">
                <a16:creationId xmlns:a16="http://schemas.microsoft.com/office/drawing/2014/main" id="{BBA0A4B2-A82B-326C-9F42-5887E2AFC705}"/>
              </a:ext>
            </a:extLst>
          </p:cNvPr>
          <p:cNvSpPr>
            <a:spLocks noGrp="1"/>
          </p:cNvSpPr>
          <p:nvPr>
            <p:ph idx="1"/>
          </p:nvPr>
        </p:nvSpPr>
        <p:spPr>
          <a:xfrm>
            <a:off x="448056" y="2512611"/>
            <a:ext cx="4832803" cy="3664351"/>
          </a:xfrm>
        </p:spPr>
        <p:txBody>
          <a:bodyPr>
            <a:normAutofit/>
          </a:bodyPr>
          <a:lstStyle/>
          <a:p>
            <a:pPr marL="0" indent="0">
              <a:buNone/>
            </a:pPr>
            <a:r>
              <a:rPr lang="es-ES" sz="2000" dirty="0"/>
              <a:t>Los perfiles metálicos son aquellos productos laminados, fabricados usualmente para su empleo en estructuras de edificación o de obra civil.</a:t>
            </a:r>
          </a:p>
          <a:p>
            <a:endParaRPr lang="es-ES" sz="2000" dirty="0"/>
          </a:p>
          <a:p>
            <a:endParaRPr lang="es-CO" sz="2000" dirty="0"/>
          </a:p>
        </p:txBody>
      </p:sp>
    </p:spTree>
    <p:extLst>
      <p:ext uri="{BB962C8B-B14F-4D97-AF65-F5344CB8AC3E}">
        <p14:creationId xmlns:p14="http://schemas.microsoft.com/office/powerpoint/2010/main" val="1326212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28741B-82E4-E4D3-8968-DD5218B2210B}"/>
              </a:ext>
            </a:extLst>
          </p:cNvPr>
          <p:cNvSpPr>
            <a:spLocks noGrp="1"/>
          </p:cNvSpPr>
          <p:nvPr>
            <p:ph type="title"/>
          </p:nvPr>
        </p:nvSpPr>
        <p:spPr>
          <a:xfrm>
            <a:off x="5202621" y="4665605"/>
            <a:ext cx="6638806" cy="1292433"/>
          </a:xfrm>
        </p:spPr>
        <p:txBody>
          <a:bodyPr vert="horz" lIns="91440" tIns="45720" rIns="91440" bIns="45720" rtlCol="0" anchor="ctr">
            <a:normAutofit fontScale="90000"/>
          </a:bodyPr>
          <a:lstStyle/>
          <a:p>
            <a:r>
              <a:rPr lang="en-US" sz="4100" kern="1200" dirty="0">
                <a:solidFill>
                  <a:schemeClr val="tx1"/>
                </a:solidFill>
                <a:latin typeface="+mj-lt"/>
                <a:ea typeface="+mj-ea"/>
                <a:cs typeface="+mj-cs"/>
              </a:rPr>
              <a:t>¿QUE PODEMOS FABRICAR CON PERFILERIA METALICA? </a:t>
            </a:r>
          </a:p>
        </p:txBody>
      </p:sp>
      <p:pic>
        <p:nvPicPr>
          <p:cNvPr id="5" name="Marcador de contenido 4">
            <a:extLst>
              <a:ext uri="{FF2B5EF4-FFF2-40B4-BE49-F238E27FC236}">
                <a16:creationId xmlns:a16="http://schemas.microsoft.com/office/drawing/2014/main" id="{0246879A-E391-3DBD-2483-727337AF5368}"/>
              </a:ext>
            </a:extLst>
          </p:cNvPr>
          <p:cNvPicPr>
            <a:picLocks noGrp="1" noChangeAspect="1"/>
          </p:cNvPicPr>
          <p:nvPr>
            <p:ph idx="1"/>
          </p:nvPr>
        </p:nvPicPr>
        <p:blipFill rotWithShape="1">
          <a:blip r:embed="rId2"/>
          <a:srcRect t="14782" r="1" b="14783"/>
          <a:stretch/>
        </p:blipFill>
        <p:spPr>
          <a:xfrm>
            <a:off x="20" y="1"/>
            <a:ext cx="4848284" cy="4359438"/>
          </a:xfrm>
          <a:prstGeom prst="rect">
            <a:avLst/>
          </a:prstGeom>
        </p:spPr>
      </p:pic>
      <p:pic>
        <p:nvPicPr>
          <p:cNvPr id="9" name="Imagen 8">
            <a:extLst>
              <a:ext uri="{FF2B5EF4-FFF2-40B4-BE49-F238E27FC236}">
                <a16:creationId xmlns:a16="http://schemas.microsoft.com/office/drawing/2014/main" id="{BAE4FC81-EDF4-E9CF-DFE7-95E4C7E1088F}"/>
              </a:ext>
            </a:extLst>
          </p:cNvPr>
          <p:cNvPicPr>
            <a:picLocks noChangeAspect="1"/>
          </p:cNvPicPr>
          <p:nvPr/>
        </p:nvPicPr>
        <p:blipFill rotWithShape="1">
          <a:blip r:embed="rId3"/>
          <a:srcRect l="1086" r="-2" b="-2"/>
          <a:stretch/>
        </p:blipFill>
        <p:spPr>
          <a:xfrm>
            <a:off x="4972050" y="-1"/>
            <a:ext cx="7216902" cy="4359440"/>
          </a:xfrm>
          <a:prstGeom prst="rect">
            <a:avLst/>
          </a:prstGeom>
        </p:spPr>
      </p:pic>
      <p:pic>
        <p:nvPicPr>
          <p:cNvPr id="7" name="Imagen 6">
            <a:extLst>
              <a:ext uri="{FF2B5EF4-FFF2-40B4-BE49-F238E27FC236}">
                <a16:creationId xmlns:a16="http://schemas.microsoft.com/office/drawing/2014/main" id="{22F76963-6ED4-A86A-E47C-BC6DDE1EDAEB}"/>
              </a:ext>
            </a:extLst>
          </p:cNvPr>
          <p:cNvPicPr>
            <a:picLocks noChangeAspect="1"/>
          </p:cNvPicPr>
          <p:nvPr/>
        </p:nvPicPr>
        <p:blipFill rotWithShape="1">
          <a:blip r:embed="rId4"/>
          <a:srcRect t="6184" r="2" b="11816"/>
          <a:stretch/>
        </p:blipFill>
        <p:spPr>
          <a:xfrm>
            <a:off x="20" y="4472610"/>
            <a:ext cx="4848284" cy="2385390"/>
          </a:xfrm>
          <a:prstGeom prst="rect">
            <a:avLst/>
          </a:prstGeom>
        </p:spPr>
      </p:pic>
    </p:spTree>
    <p:extLst>
      <p:ext uri="{BB962C8B-B14F-4D97-AF65-F5344CB8AC3E}">
        <p14:creationId xmlns:p14="http://schemas.microsoft.com/office/powerpoint/2010/main" val="3937437342"/>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DCB4C76-F616-E911-1ACA-8B5F6C2E827A}"/>
              </a:ext>
            </a:extLst>
          </p:cNvPr>
          <p:cNvSpPr>
            <a:spLocks noGrp="1"/>
          </p:cNvSpPr>
          <p:nvPr>
            <p:ph type="title"/>
          </p:nvPr>
        </p:nvSpPr>
        <p:spPr/>
        <p:txBody>
          <a:bodyPr/>
          <a:lstStyle/>
          <a:p>
            <a:r>
              <a:rPr lang="es-CO" sz="3200" b="1" dirty="0">
                <a:solidFill>
                  <a:schemeClr val="accent1">
                    <a:lumMod val="75000"/>
                  </a:schemeClr>
                </a:solidFill>
              </a:rPr>
              <a:t>Acero frio y acero caliente </a:t>
            </a:r>
            <a:endParaRPr lang="es-CO" dirty="0"/>
          </a:p>
        </p:txBody>
      </p:sp>
      <p:sp>
        <p:nvSpPr>
          <p:cNvPr id="3" name="Marcador de contenido 2">
            <a:extLst>
              <a:ext uri="{FF2B5EF4-FFF2-40B4-BE49-F238E27FC236}">
                <a16:creationId xmlns:a16="http://schemas.microsoft.com/office/drawing/2014/main" id="{6DE8D66C-6F69-5AD6-3C33-7286DB880F47}"/>
              </a:ext>
            </a:extLst>
          </p:cNvPr>
          <p:cNvSpPr>
            <a:spLocks noGrp="1"/>
          </p:cNvSpPr>
          <p:nvPr>
            <p:ph sz="half" idx="1"/>
          </p:nvPr>
        </p:nvSpPr>
        <p:spPr>
          <a:xfrm>
            <a:off x="1141413" y="2301894"/>
            <a:ext cx="10565313" cy="2422359"/>
          </a:xfrm>
        </p:spPr>
        <p:txBody>
          <a:bodyPr/>
          <a:lstStyle/>
          <a:p>
            <a:r>
              <a:rPr lang="es-CO" sz="2000" dirty="0">
                <a:effectLst/>
                <a:latin typeface="Times New Roman" panose="02020603050405020304" pitchFamily="18" charset="0"/>
                <a:ea typeface="Calibri" panose="020F0502020204030204" pitchFamily="34" charset="0"/>
                <a:cs typeface="Times New Roman" panose="02020603050405020304" pitchFamily="18" charset="0"/>
              </a:rPr>
              <a:t>La conformación en frío</a:t>
            </a:r>
            <a:r>
              <a:rPr lang="es-CO" sz="2000" dirty="0">
                <a:effectLst/>
                <a:latin typeface="Calibri" panose="020F0502020204030204" pitchFamily="34" charset="0"/>
                <a:ea typeface="Calibri" panose="020F0502020204030204" pitchFamily="34" charset="0"/>
                <a:cs typeface="Times New Roman" panose="02020603050405020304" pitchFamily="18" charset="0"/>
              </a:rPr>
              <a:t> es la que se realiza a temperatura inferior a la de recristalización. No quiere decir, que no se pueda utilizar energía térmica junto con la mecánica, es necesario que su efecto no provoque cambios esenciales en la estructura cristalina.</a:t>
            </a:r>
          </a:p>
          <a:p>
            <a:endParaRPr lang="es-CO" dirty="0"/>
          </a:p>
        </p:txBody>
      </p:sp>
      <p:pic>
        <p:nvPicPr>
          <p:cNvPr id="5" name="Marcador de contenido 4">
            <a:extLst>
              <a:ext uri="{FF2B5EF4-FFF2-40B4-BE49-F238E27FC236}">
                <a16:creationId xmlns:a16="http://schemas.microsoft.com/office/drawing/2014/main" id="{9027A55C-4849-8200-CBC3-C4E6A81ACB18}"/>
              </a:ext>
            </a:extLst>
          </p:cNvPr>
          <p:cNvPicPr>
            <a:picLocks noGrp="1" noChangeAspect="1"/>
          </p:cNvPicPr>
          <p:nvPr>
            <p:ph sz="half" idx="2"/>
          </p:nvPr>
        </p:nvPicPr>
        <p:blipFill>
          <a:blip r:embed="rId2"/>
          <a:stretch>
            <a:fillRect/>
          </a:stretch>
        </p:blipFill>
        <p:spPr>
          <a:xfrm>
            <a:off x="2249905" y="4206894"/>
            <a:ext cx="7002379" cy="1736854"/>
          </a:xfrm>
          <a:prstGeom prst="rect">
            <a:avLst/>
          </a:prstGeom>
        </p:spPr>
      </p:pic>
    </p:spTree>
    <p:extLst>
      <p:ext uri="{BB962C8B-B14F-4D97-AF65-F5344CB8AC3E}">
        <p14:creationId xmlns:p14="http://schemas.microsoft.com/office/powerpoint/2010/main" val="36638578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8BC13F2-226B-6034-F2CE-E00FB96FD42C}"/>
              </a:ext>
            </a:extLst>
          </p:cNvPr>
          <p:cNvPicPr>
            <a:picLocks noChangeAspect="1"/>
          </p:cNvPicPr>
          <p:nvPr/>
        </p:nvPicPr>
        <p:blipFill rotWithShape="1">
          <a:blip r:embed="rId2">
            <a:alphaModFix amt="35000"/>
          </a:blip>
          <a:srcRect t="15413"/>
          <a:stretch/>
        </p:blipFill>
        <p:spPr>
          <a:xfrm>
            <a:off x="20" y="1"/>
            <a:ext cx="12191980" cy="6857999"/>
          </a:xfrm>
          <a:prstGeom prst="rect">
            <a:avLst/>
          </a:prstGeom>
        </p:spPr>
      </p:pic>
      <p:sp>
        <p:nvSpPr>
          <p:cNvPr id="2" name="Título 1">
            <a:extLst>
              <a:ext uri="{FF2B5EF4-FFF2-40B4-BE49-F238E27FC236}">
                <a16:creationId xmlns:a16="http://schemas.microsoft.com/office/drawing/2014/main" id="{E5C83F9A-A519-E459-954C-39A0565C8452}"/>
              </a:ext>
            </a:extLst>
          </p:cNvPr>
          <p:cNvSpPr>
            <a:spLocks noGrp="1"/>
          </p:cNvSpPr>
          <p:nvPr>
            <p:ph type="title"/>
          </p:nvPr>
        </p:nvSpPr>
        <p:spPr>
          <a:xfrm>
            <a:off x="838201" y="1065862"/>
            <a:ext cx="3313164" cy="4726276"/>
          </a:xfrm>
        </p:spPr>
        <p:txBody>
          <a:bodyPr>
            <a:normAutofit/>
          </a:bodyPr>
          <a:lstStyle/>
          <a:p>
            <a:pPr algn="r"/>
            <a:r>
              <a:rPr lang="es-CO" sz="4000">
                <a:solidFill>
                  <a:srgbClr val="FFFFFF"/>
                </a:solidFill>
              </a:rPr>
              <a:t>Tipos de perfiles metálicos.</a:t>
            </a:r>
          </a:p>
        </p:txBody>
      </p:sp>
      <p:graphicFrame>
        <p:nvGraphicFramePr>
          <p:cNvPr id="5" name="Marcador de contenido 2">
            <a:extLst>
              <a:ext uri="{FF2B5EF4-FFF2-40B4-BE49-F238E27FC236}">
                <a16:creationId xmlns:a16="http://schemas.microsoft.com/office/drawing/2014/main" id="{60D63EFD-F891-F828-9345-E8FEB0AF34C9}"/>
              </a:ext>
            </a:extLst>
          </p:cNvPr>
          <p:cNvGraphicFramePr>
            <a:graphicFrameLocks noGrp="1"/>
          </p:cNvGraphicFramePr>
          <p:nvPr>
            <p:ph idx="1"/>
          </p:nvPr>
        </p:nvGraphicFramePr>
        <p:xfrm>
          <a:off x="5155379" y="1065862"/>
          <a:ext cx="5744685" cy="47262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8719079"/>
      </p:ext>
    </p:extLst>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EFE6584-364B-3B04-A7E7-8D50BB566578}"/>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dirty="0" err="1">
                <a:solidFill>
                  <a:srgbClr val="FFFFFF"/>
                </a:solidFill>
                <a:latin typeface="+mj-lt"/>
                <a:ea typeface="+mj-ea"/>
                <a:cs typeface="+mj-cs"/>
              </a:rPr>
              <a:t>Perfiles</a:t>
            </a:r>
            <a:r>
              <a:rPr lang="en-US" sz="3600" kern="1200" dirty="0">
                <a:solidFill>
                  <a:srgbClr val="FFFFFF"/>
                </a:solidFill>
                <a:latin typeface="+mj-lt"/>
                <a:ea typeface="+mj-ea"/>
                <a:cs typeface="+mj-cs"/>
              </a:rPr>
              <a:t> </a:t>
            </a:r>
            <a:r>
              <a:rPr lang="en-US" sz="3600" kern="1200" dirty="0" err="1">
                <a:solidFill>
                  <a:srgbClr val="FFFFFF"/>
                </a:solidFill>
                <a:latin typeface="+mj-lt"/>
                <a:ea typeface="+mj-ea"/>
                <a:cs typeface="+mj-cs"/>
              </a:rPr>
              <a:t>europeos</a:t>
            </a:r>
            <a:r>
              <a:rPr lang="en-US" sz="3600" kern="1200" dirty="0">
                <a:solidFill>
                  <a:srgbClr val="FFFFFF"/>
                </a:solidFill>
                <a:latin typeface="+mj-lt"/>
                <a:ea typeface="+mj-ea"/>
                <a:cs typeface="+mj-cs"/>
              </a:rPr>
              <a:t> </a:t>
            </a:r>
          </a:p>
        </p:txBody>
      </p:sp>
      <p:pic>
        <p:nvPicPr>
          <p:cNvPr id="5" name="Marcador de contenido 4">
            <a:extLst>
              <a:ext uri="{FF2B5EF4-FFF2-40B4-BE49-F238E27FC236}">
                <a16:creationId xmlns:a16="http://schemas.microsoft.com/office/drawing/2014/main" id="{9A4CA9C2-48DE-4041-E046-77EF3469ED48}"/>
              </a:ext>
            </a:extLst>
          </p:cNvPr>
          <p:cNvPicPr>
            <a:picLocks noGrp="1" noChangeAspect="1"/>
          </p:cNvPicPr>
          <p:nvPr>
            <p:ph idx="1"/>
          </p:nvPr>
        </p:nvPicPr>
        <p:blipFill>
          <a:blip r:embed="rId2"/>
          <a:stretch>
            <a:fillRect/>
          </a:stretch>
        </p:blipFill>
        <p:spPr>
          <a:xfrm>
            <a:off x="4527804" y="422031"/>
            <a:ext cx="7664196" cy="6049108"/>
          </a:xfrm>
          <a:prstGeom prst="rect">
            <a:avLst/>
          </a:prstGeom>
        </p:spPr>
      </p:pic>
    </p:spTree>
    <p:extLst>
      <p:ext uri="{BB962C8B-B14F-4D97-AF65-F5344CB8AC3E}">
        <p14:creationId xmlns:p14="http://schemas.microsoft.com/office/powerpoint/2010/main" val="394825818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Una huella digital en blanco y negro">
            <a:extLst>
              <a:ext uri="{FF2B5EF4-FFF2-40B4-BE49-F238E27FC236}">
                <a16:creationId xmlns:a16="http://schemas.microsoft.com/office/drawing/2014/main" id="{F048AD1E-1D48-FB6F-53FF-CDADC6BF63A1}"/>
              </a:ext>
            </a:extLst>
          </p:cNvPr>
          <p:cNvPicPr>
            <a:picLocks noChangeAspect="1"/>
          </p:cNvPicPr>
          <p:nvPr/>
        </p:nvPicPr>
        <p:blipFill rotWithShape="1">
          <a:blip r:embed="rId2"/>
          <a:srcRect r="15627" b="-1"/>
          <a:stretch/>
        </p:blipFill>
        <p:spPr>
          <a:xfrm>
            <a:off x="3523488" y="10"/>
            <a:ext cx="8668512" cy="6857990"/>
          </a:xfrm>
          <a:prstGeom prst="rect">
            <a:avLst/>
          </a:prstGeom>
        </p:spPr>
      </p:pic>
      <p:sp>
        <p:nvSpPr>
          <p:cNvPr id="2" name="Título 1">
            <a:extLst>
              <a:ext uri="{FF2B5EF4-FFF2-40B4-BE49-F238E27FC236}">
                <a16:creationId xmlns:a16="http://schemas.microsoft.com/office/drawing/2014/main" id="{CBDA3FFD-25AD-F0A8-543B-87EF9F990C9D}"/>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dirty="0"/>
              <a:t>¿COMO IDENTIFICAR UN PERFIL EUROPEO?.</a:t>
            </a:r>
          </a:p>
        </p:txBody>
      </p:sp>
    </p:spTree>
    <p:extLst>
      <p:ext uri="{BB962C8B-B14F-4D97-AF65-F5344CB8AC3E}">
        <p14:creationId xmlns:p14="http://schemas.microsoft.com/office/powerpoint/2010/main" val="23791267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9AF6A-5370-DDDB-B631-319130FBD937}"/>
              </a:ext>
            </a:extLst>
          </p:cNvPr>
          <p:cNvSpPr>
            <a:spLocks noGrp="1"/>
          </p:cNvSpPr>
          <p:nvPr>
            <p:ph type="title"/>
          </p:nvPr>
        </p:nvSpPr>
        <p:spPr>
          <a:xfrm>
            <a:off x="1146879" y="998002"/>
            <a:ext cx="3182940" cy="1471959"/>
          </a:xfrm>
        </p:spPr>
        <p:txBody>
          <a:bodyPr>
            <a:normAutofit/>
          </a:bodyPr>
          <a:lstStyle/>
          <a:p>
            <a:r>
              <a:rPr lang="es-CO" sz="3600">
                <a:solidFill>
                  <a:srgbClr val="FFFFFF"/>
                </a:solidFill>
              </a:rPr>
              <a:t>HEB 200 MM</a:t>
            </a:r>
          </a:p>
        </p:txBody>
      </p:sp>
      <p:sp>
        <p:nvSpPr>
          <p:cNvPr id="8" name="Content Placeholder 7">
            <a:extLst>
              <a:ext uri="{FF2B5EF4-FFF2-40B4-BE49-F238E27FC236}">
                <a16:creationId xmlns:a16="http://schemas.microsoft.com/office/drawing/2014/main" id="{5BAC4F1D-E77F-EF17-6520-C07B8AE2A14E}"/>
              </a:ext>
            </a:extLst>
          </p:cNvPr>
          <p:cNvSpPr>
            <a:spLocks noGrp="1"/>
          </p:cNvSpPr>
          <p:nvPr>
            <p:ph idx="1"/>
          </p:nvPr>
        </p:nvSpPr>
        <p:spPr>
          <a:xfrm>
            <a:off x="1139635" y="2546161"/>
            <a:ext cx="3200451" cy="2985929"/>
          </a:xfrm>
        </p:spPr>
        <p:txBody>
          <a:bodyPr anchor="t">
            <a:normAutofit fontScale="92500" lnSpcReduction="10000"/>
          </a:bodyPr>
          <a:lstStyle/>
          <a:p>
            <a:r>
              <a:rPr lang="en-US" sz="2400" dirty="0">
                <a:solidFill>
                  <a:srgbClr val="FEFFFF"/>
                </a:solidFill>
              </a:rPr>
              <a:t>LAS LETRAS, HEB, SON EL PREFIJO O IDENTIFICACION  DE EL PERFIL.</a:t>
            </a:r>
          </a:p>
          <a:p>
            <a:r>
              <a:rPr lang="en-US" sz="2400" dirty="0">
                <a:solidFill>
                  <a:srgbClr val="FEFFFF"/>
                </a:solidFill>
              </a:rPr>
              <a:t>EL NUMERO, 200, INDICA LA ALTURA DE EL PERFIL, QUE ESTA EXPRESADA EN MILIMETROS.</a:t>
            </a:r>
          </a:p>
        </p:txBody>
      </p:sp>
      <p:pic>
        <p:nvPicPr>
          <p:cNvPr id="4" name="Marcador de contenido 3">
            <a:extLst>
              <a:ext uri="{FF2B5EF4-FFF2-40B4-BE49-F238E27FC236}">
                <a16:creationId xmlns:a16="http://schemas.microsoft.com/office/drawing/2014/main" id="{007AD076-13AD-2732-4E38-9003100DAC11}"/>
              </a:ext>
            </a:extLst>
          </p:cNvPr>
          <p:cNvPicPr>
            <a:picLocks noChangeAspect="1"/>
          </p:cNvPicPr>
          <p:nvPr/>
        </p:nvPicPr>
        <p:blipFill>
          <a:blip r:embed="rId2"/>
          <a:stretch>
            <a:fillRect/>
          </a:stretch>
        </p:blipFill>
        <p:spPr>
          <a:xfrm>
            <a:off x="4998268" y="924084"/>
            <a:ext cx="6539075" cy="4690411"/>
          </a:xfrm>
          <a:prstGeom prst="rect">
            <a:avLst/>
          </a:prstGeom>
        </p:spPr>
      </p:pic>
    </p:spTree>
    <p:extLst>
      <p:ext uri="{BB962C8B-B14F-4D97-AF65-F5344CB8AC3E}">
        <p14:creationId xmlns:p14="http://schemas.microsoft.com/office/powerpoint/2010/main" val="263437836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31E4B91-06A4-B8C2-3B51-7E94053C4B5E}"/>
              </a:ext>
            </a:extLst>
          </p:cNvPr>
          <p:cNvSpPr>
            <a:spLocks noGrp="1"/>
          </p:cNvSpPr>
          <p:nvPr>
            <p:ph type="title"/>
          </p:nvPr>
        </p:nvSpPr>
        <p:spPr>
          <a:xfrm>
            <a:off x="838200" y="171162"/>
            <a:ext cx="2840182" cy="2371148"/>
          </a:xfrm>
        </p:spPr>
        <p:txBody>
          <a:bodyPr vert="horz" lIns="91440" tIns="45720" rIns="91440" bIns="45720" rtlCol="0" anchor="ctr">
            <a:normAutofit/>
          </a:bodyPr>
          <a:lstStyle/>
          <a:p>
            <a:r>
              <a:rPr lang="en-US" sz="3200" kern="1200">
                <a:solidFill>
                  <a:srgbClr val="FFFFFF"/>
                </a:solidFill>
                <a:latin typeface="+mj-lt"/>
                <a:ea typeface="+mj-ea"/>
                <a:cs typeface="+mj-cs"/>
              </a:rPr>
              <a:t>PERFIL AMERICANO </a:t>
            </a:r>
          </a:p>
        </p:txBody>
      </p:sp>
      <p:pic>
        <p:nvPicPr>
          <p:cNvPr id="5" name="Marcador de contenido 4">
            <a:extLst>
              <a:ext uri="{FF2B5EF4-FFF2-40B4-BE49-F238E27FC236}">
                <a16:creationId xmlns:a16="http://schemas.microsoft.com/office/drawing/2014/main" id="{FC1641CE-F790-5709-BDDA-95A781A36ED8}"/>
              </a:ext>
            </a:extLst>
          </p:cNvPr>
          <p:cNvPicPr>
            <a:picLocks noGrp="1" noChangeAspect="1"/>
          </p:cNvPicPr>
          <p:nvPr>
            <p:ph idx="1"/>
          </p:nvPr>
        </p:nvPicPr>
        <p:blipFill>
          <a:blip r:embed="rId2"/>
          <a:stretch>
            <a:fillRect/>
          </a:stretch>
        </p:blipFill>
        <p:spPr>
          <a:xfrm>
            <a:off x="4259093" y="640080"/>
            <a:ext cx="7245217" cy="5578816"/>
          </a:xfrm>
          <a:prstGeom prst="rect">
            <a:avLst/>
          </a:prstGeom>
        </p:spPr>
      </p:pic>
    </p:spTree>
    <p:extLst>
      <p:ext uri="{BB962C8B-B14F-4D97-AF65-F5344CB8AC3E}">
        <p14:creationId xmlns:p14="http://schemas.microsoft.com/office/powerpoint/2010/main" val="157462208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9D516EA-243E-DE82-20A1-FBD419044C9F}"/>
              </a:ext>
            </a:extLst>
          </p:cNvPr>
          <p:cNvSpPr>
            <a:spLocks noGrp="1"/>
          </p:cNvSpPr>
          <p:nvPr>
            <p:ph type="title"/>
          </p:nvPr>
        </p:nvSpPr>
        <p:spPr>
          <a:xfrm>
            <a:off x="2381534" y="1373800"/>
            <a:ext cx="7451678" cy="2843702"/>
          </a:xfrm>
        </p:spPr>
        <p:txBody>
          <a:bodyPr vert="horz" lIns="91440" tIns="45720" rIns="91440" bIns="45720" rtlCol="0" anchor="b">
            <a:normAutofit/>
          </a:bodyPr>
          <a:lstStyle/>
          <a:p>
            <a:pPr algn="ctr"/>
            <a:r>
              <a:rPr lang="en-US" sz="5400" kern="1200" dirty="0">
                <a:solidFill>
                  <a:schemeClr val="tx1"/>
                </a:solidFill>
                <a:latin typeface="+mj-lt"/>
                <a:ea typeface="+mj-ea"/>
                <a:cs typeface="+mj-cs"/>
              </a:rPr>
              <a:t>¿COMO SE IDENTICA UN PERFIL AMERICANO?</a:t>
            </a:r>
          </a:p>
        </p:txBody>
      </p:sp>
    </p:spTree>
    <p:extLst>
      <p:ext uri="{BB962C8B-B14F-4D97-AF65-F5344CB8AC3E}">
        <p14:creationId xmlns:p14="http://schemas.microsoft.com/office/powerpoint/2010/main" val="3820240689"/>
      </p:ext>
    </p:extLst>
  </p:cSld>
  <p:clrMapOvr>
    <a:masterClrMapping/>
  </p:clrMapOvr>
  <p:transition spd="slow">
    <p:randomBar dir="ver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A8B5C4A-CFB8-9528-1748-6FB583317A6A}"/>
              </a:ext>
            </a:extLst>
          </p:cNvPr>
          <p:cNvSpPr>
            <a:spLocks noGrp="1"/>
          </p:cNvSpPr>
          <p:nvPr>
            <p:ph type="title"/>
          </p:nvPr>
        </p:nvSpPr>
        <p:spPr>
          <a:xfrm>
            <a:off x="934872" y="982272"/>
            <a:ext cx="3388419" cy="4560970"/>
          </a:xfrm>
        </p:spPr>
        <p:txBody>
          <a:bodyPr>
            <a:normAutofit fontScale="90000"/>
          </a:bodyPr>
          <a:lstStyle/>
          <a:p>
            <a:r>
              <a:rPr lang="es-CO" sz="4000" dirty="0">
                <a:solidFill>
                  <a:srgbClr val="FFFFFF"/>
                </a:solidFill>
              </a:rPr>
              <a:t>W 16 X 45</a:t>
            </a:r>
            <a:br>
              <a:rPr lang="es-CO" sz="4000" dirty="0">
                <a:solidFill>
                  <a:srgbClr val="FFFFFF"/>
                </a:solidFill>
              </a:rPr>
            </a:br>
            <a:r>
              <a:rPr lang="es-CO" sz="4000" dirty="0">
                <a:solidFill>
                  <a:srgbClr val="FFFFFF"/>
                </a:solidFill>
              </a:rPr>
              <a:t>- La letra w indica el tipo de perfil.</a:t>
            </a:r>
            <a:br>
              <a:rPr lang="es-CO" sz="4000" dirty="0">
                <a:solidFill>
                  <a:srgbClr val="FFFFFF"/>
                </a:solidFill>
              </a:rPr>
            </a:br>
            <a:r>
              <a:rPr lang="es-CO" sz="4000" dirty="0">
                <a:solidFill>
                  <a:srgbClr val="FFFFFF"/>
                </a:solidFill>
              </a:rPr>
              <a:t>-el numero 16 indica la altura por pulgadas. </a:t>
            </a:r>
            <a:br>
              <a:rPr lang="es-CO" sz="4000" dirty="0">
                <a:solidFill>
                  <a:srgbClr val="FFFFFF"/>
                </a:solidFill>
              </a:rPr>
            </a:br>
            <a:r>
              <a:rPr lang="es-CO" sz="4000" dirty="0">
                <a:solidFill>
                  <a:srgbClr val="FFFFFF"/>
                </a:solidFill>
              </a:rPr>
              <a:t>-el numero 45 indica su peso .</a:t>
            </a:r>
          </a:p>
        </p:txBody>
      </p:sp>
      <p:pic>
        <p:nvPicPr>
          <p:cNvPr id="6" name="Marcador de contenido 5">
            <a:extLst>
              <a:ext uri="{FF2B5EF4-FFF2-40B4-BE49-F238E27FC236}">
                <a16:creationId xmlns:a16="http://schemas.microsoft.com/office/drawing/2014/main" id="{9B07A253-8B4D-693E-B83E-B735B2EA9697}"/>
              </a:ext>
            </a:extLst>
          </p:cNvPr>
          <p:cNvPicPr>
            <a:picLocks noGrp="1" noChangeAspect="1"/>
          </p:cNvPicPr>
          <p:nvPr>
            <p:ph idx="1"/>
          </p:nvPr>
        </p:nvPicPr>
        <p:blipFill>
          <a:blip r:embed="rId2"/>
          <a:stretch>
            <a:fillRect/>
          </a:stretch>
        </p:blipFill>
        <p:spPr>
          <a:xfrm>
            <a:off x="5130736" y="1688123"/>
            <a:ext cx="6126392" cy="4394398"/>
          </a:xfrm>
          <a:prstGeom prst="rect">
            <a:avLst/>
          </a:prstGeom>
        </p:spPr>
      </p:pic>
    </p:spTree>
    <p:extLst>
      <p:ext uri="{BB962C8B-B14F-4D97-AF65-F5344CB8AC3E}">
        <p14:creationId xmlns:p14="http://schemas.microsoft.com/office/powerpoint/2010/main" val="422158383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ilueta de puesta de sol de un andamio en un sitio en construcción">
            <a:extLst>
              <a:ext uri="{FF2B5EF4-FFF2-40B4-BE49-F238E27FC236}">
                <a16:creationId xmlns:a16="http://schemas.microsoft.com/office/drawing/2014/main" id="{AF2D6685-E7B3-36C1-FE56-0CA3A4420FDE}"/>
              </a:ext>
            </a:extLst>
          </p:cNvPr>
          <p:cNvPicPr>
            <a:picLocks noChangeAspect="1"/>
          </p:cNvPicPr>
          <p:nvPr/>
        </p:nvPicPr>
        <p:blipFill rotWithShape="1">
          <a:blip r:embed="rId2"/>
          <a:srcRect r="15627" b="-1"/>
          <a:stretch/>
        </p:blipFill>
        <p:spPr>
          <a:xfrm>
            <a:off x="3523488" y="10"/>
            <a:ext cx="8668512" cy="6857990"/>
          </a:xfrm>
          <a:prstGeom prst="rect">
            <a:avLst/>
          </a:prstGeom>
        </p:spPr>
      </p:pic>
      <p:sp>
        <p:nvSpPr>
          <p:cNvPr id="2" name="Título 1">
            <a:extLst>
              <a:ext uri="{FF2B5EF4-FFF2-40B4-BE49-F238E27FC236}">
                <a16:creationId xmlns:a16="http://schemas.microsoft.com/office/drawing/2014/main" id="{603D4D86-4B32-EF7A-8F76-7B51903ACABB}"/>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dirty="0"/>
              <a:t>PERFILES MAS ULTILZADOS PARA LA CONSTRUCCIÓN.</a:t>
            </a:r>
          </a:p>
        </p:txBody>
      </p:sp>
    </p:spTree>
    <p:extLst>
      <p:ext uri="{BB962C8B-B14F-4D97-AF65-F5344CB8AC3E}">
        <p14:creationId xmlns:p14="http://schemas.microsoft.com/office/powerpoint/2010/main" val="745141664"/>
      </p:ext>
    </p:extLst>
  </p:cSld>
  <p:clrMapOvr>
    <a:masterClrMapping/>
  </p:clrMapOvr>
  <p:transition spd="slow">
    <p:comb/>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53CC113-2B6F-BD32-2408-7CA5ABE083E0}"/>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PERFIL IPN O PORFIL EN DOBLE T NORMAL</a:t>
            </a:r>
          </a:p>
        </p:txBody>
      </p:sp>
      <p:pic>
        <p:nvPicPr>
          <p:cNvPr id="5" name="Marcador de contenido 4">
            <a:extLst>
              <a:ext uri="{FF2B5EF4-FFF2-40B4-BE49-F238E27FC236}">
                <a16:creationId xmlns:a16="http://schemas.microsoft.com/office/drawing/2014/main" id="{F0412A0F-6B6B-0823-673B-C6271E7EB8B9}"/>
              </a:ext>
            </a:extLst>
          </p:cNvPr>
          <p:cNvPicPr>
            <a:picLocks noGrp="1" noChangeAspect="1"/>
          </p:cNvPicPr>
          <p:nvPr>
            <p:ph idx="1"/>
          </p:nvPr>
        </p:nvPicPr>
        <p:blipFill>
          <a:blip r:embed="rId2"/>
          <a:stretch>
            <a:fillRect/>
          </a:stretch>
        </p:blipFill>
        <p:spPr>
          <a:xfrm>
            <a:off x="4777316" y="1080018"/>
            <a:ext cx="6780700" cy="4695634"/>
          </a:xfrm>
          <a:prstGeom prst="rect">
            <a:avLst/>
          </a:prstGeom>
        </p:spPr>
      </p:pic>
    </p:spTree>
    <p:extLst>
      <p:ext uri="{BB962C8B-B14F-4D97-AF65-F5344CB8AC3E}">
        <p14:creationId xmlns:p14="http://schemas.microsoft.com/office/powerpoint/2010/main" val="315650906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CDF17742-5C56-2006-5893-0C114015C4F8}"/>
              </a:ext>
            </a:extLst>
          </p:cNvPr>
          <p:cNvPicPr>
            <a:picLocks noChangeAspect="1"/>
          </p:cNvPicPr>
          <p:nvPr/>
        </p:nvPicPr>
        <p:blipFill rotWithShape="1">
          <a:blip r:embed="rId2"/>
          <a:srcRect t="23260" r="-2" b="7766"/>
          <a:stretch/>
        </p:blipFill>
        <p:spPr>
          <a:xfrm>
            <a:off x="4883025" y="10"/>
            <a:ext cx="7308975" cy="3364982"/>
          </a:xfrm>
          <a:custGeom>
            <a:avLst/>
            <a:gdLst/>
            <a:ahLst/>
            <a:cxnLst/>
            <a:rect l="l" t="t" r="r" b="b"/>
            <a:pathLst>
              <a:path w="7308975" h="3364992">
                <a:moveTo>
                  <a:pt x="0" y="0"/>
                </a:moveTo>
                <a:lnTo>
                  <a:pt x="7308975" y="0"/>
                </a:lnTo>
                <a:lnTo>
                  <a:pt x="7308975" y="3364992"/>
                </a:lnTo>
                <a:lnTo>
                  <a:pt x="1210305" y="3364992"/>
                </a:lnTo>
                <a:lnTo>
                  <a:pt x="1192705" y="2943200"/>
                </a:lnTo>
                <a:cubicBezTo>
                  <a:pt x="1098874" y="1825108"/>
                  <a:pt x="684692" y="821621"/>
                  <a:pt x="62981" y="69271"/>
                </a:cubicBezTo>
                <a:close/>
              </a:path>
            </a:pathLst>
          </a:custGeom>
        </p:spPr>
      </p:pic>
      <p:pic>
        <p:nvPicPr>
          <p:cNvPr id="5" name="Marcador de contenido 4">
            <a:extLst>
              <a:ext uri="{FF2B5EF4-FFF2-40B4-BE49-F238E27FC236}">
                <a16:creationId xmlns:a16="http://schemas.microsoft.com/office/drawing/2014/main" id="{0561380C-9244-FEC9-0B88-7C5619FA4597}"/>
              </a:ext>
            </a:extLst>
          </p:cNvPr>
          <p:cNvPicPr>
            <a:picLocks noChangeAspect="1"/>
          </p:cNvPicPr>
          <p:nvPr/>
        </p:nvPicPr>
        <p:blipFill rotWithShape="1">
          <a:blip r:embed="rId3"/>
          <a:srcRect t="16107" r="-2" b="22506"/>
          <a:stretch/>
        </p:blipFill>
        <p:spPr>
          <a:xfrm>
            <a:off x="4883025" y="3493008"/>
            <a:ext cx="7308975" cy="3364992"/>
          </a:xfrm>
          <a:custGeom>
            <a:avLst/>
            <a:gdLst/>
            <a:ahLst/>
            <a:cxnLst/>
            <a:rect l="l" t="t" r="r" b="b"/>
            <a:pathLst>
              <a:path w="7308975" h="3364992">
                <a:moveTo>
                  <a:pt x="1210305" y="0"/>
                </a:moveTo>
                <a:lnTo>
                  <a:pt x="7308975" y="0"/>
                </a:lnTo>
                <a:lnTo>
                  <a:pt x="7308975" y="3364992"/>
                </a:lnTo>
                <a:lnTo>
                  <a:pt x="0" y="3364992"/>
                </a:lnTo>
                <a:lnTo>
                  <a:pt x="62981" y="3295722"/>
                </a:lnTo>
                <a:cubicBezTo>
                  <a:pt x="684692" y="2543371"/>
                  <a:pt x="1098874" y="1539884"/>
                  <a:pt x="1192705" y="421793"/>
                </a:cubicBezTo>
                <a:close/>
              </a:path>
            </a:pathLst>
          </a:custGeom>
        </p:spPr>
      </p:pic>
      <p:sp>
        <p:nvSpPr>
          <p:cNvPr id="2" name="Título 1">
            <a:extLst>
              <a:ext uri="{FF2B5EF4-FFF2-40B4-BE49-F238E27FC236}">
                <a16:creationId xmlns:a16="http://schemas.microsoft.com/office/drawing/2014/main" id="{324D3CDC-B96B-9E93-5417-7424F57BCEC1}"/>
              </a:ext>
            </a:extLst>
          </p:cNvPr>
          <p:cNvSpPr>
            <a:spLocks noGrp="1"/>
          </p:cNvSpPr>
          <p:nvPr>
            <p:ph type="title"/>
          </p:nvPr>
        </p:nvSpPr>
        <p:spPr>
          <a:xfrm>
            <a:off x="448056" y="859536"/>
            <a:ext cx="4832802" cy="1243584"/>
          </a:xfrm>
        </p:spPr>
        <p:txBody>
          <a:bodyPr>
            <a:normAutofit fontScale="90000"/>
          </a:bodyPr>
          <a:lstStyle/>
          <a:p>
            <a:r>
              <a:rPr lang="es-CO" sz="2900" dirty="0"/>
              <a:t>USO MAS COMBENIENTE DEL PERFIL EN IPN O EN DOBLE T</a:t>
            </a:r>
          </a:p>
        </p:txBody>
      </p:sp>
      <p:sp>
        <p:nvSpPr>
          <p:cNvPr id="23" name="Content Placeholder 10">
            <a:extLst>
              <a:ext uri="{FF2B5EF4-FFF2-40B4-BE49-F238E27FC236}">
                <a16:creationId xmlns:a16="http://schemas.microsoft.com/office/drawing/2014/main" id="{7772558F-8456-E157-56DA-E355C9E43CDE}"/>
              </a:ext>
            </a:extLst>
          </p:cNvPr>
          <p:cNvSpPr>
            <a:spLocks noGrp="1"/>
          </p:cNvSpPr>
          <p:nvPr>
            <p:ph idx="1"/>
          </p:nvPr>
        </p:nvSpPr>
        <p:spPr>
          <a:xfrm>
            <a:off x="448056" y="2512611"/>
            <a:ext cx="4832803" cy="3664351"/>
          </a:xfrm>
        </p:spPr>
        <p:txBody>
          <a:bodyPr>
            <a:normAutofit/>
          </a:bodyPr>
          <a:lstStyle/>
          <a:p>
            <a:r>
              <a:rPr lang="en-US" sz="2000" dirty="0"/>
              <a:t>EL EUSO DE ESTOS PERFILES SON MAS CONVENIENTES EN PIEZAS FLECTADAS O EN UN SOLO PLANO; POR EJEMPLO (VIGAS )</a:t>
            </a:r>
          </a:p>
          <a:p>
            <a:endParaRPr lang="en-US" sz="2000" dirty="0"/>
          </a:p>
        </p:txBody>
      </p:sp>
    </p:spTree>
    <p:extLst>
      <p:ext uri="{BB962C8B-B14F-4D97-AF65-F5344CB8AC3E}">
        <p14:creationId xmlns:p14="http://schemas.microsoft.com/office/powerpoint/2010/main" val="150448102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F8E0CA3-5EC1-936E-C4F5-BFC7941F0380}"/>
              </a:ext>
            </a:extLst>
          </p:cNvPr>
          <p:cNvSpPr>
            <a:spLocks noGrp="1"/>
          </p:cNvSpPr>
          <p:nvPr>
            <p:ph type="title"/>
          </p:nvPr>
        </p:nvSpPr>
        <p:spPr/>
        <p:txBody>
          <a:bodyPr/>
          <a:lstStyle/>
          <a:p>
            <a:r>
              <a:rPr lang="es-CO" sz="3600" dirty="0">
                <a:effectLst/>
                <a:latin typeface="Times New Roman" panose="02020603050405020304" pitchFamily="18" charset="0"/>
                <a:ea typeface="Calibri" panose="020F0502020204030204" pitchFamily="34" charset="0"/>
                <a:cs typeface="Times New Roman" panose="02020603050405020304" pitchFamily="18" charset="0"/>
              </a:rPr>
              <a:t>Rolado en frio y caliente </a:t>
            </a:r>
            <a:br>
              <a:rPr lang="es-CO" sz="1800" dirty="0">
                <a:effectLst/>
                <a:latin typeface="Calibri" panose="020F0502020204030204" pitchFamily="34" charset="0"/>
                <a:ea typeface="Calibri" panose="020F0502020204030204" pitchFamily="34" charset="0"/>
                <a:cs typeface="Times New Roman" panose="02020603050405020304" pitchFamily="18" charset="0"/>
              </a:rPr>
            </a:br>
            <a:endParaRPr lang="es-CO" dirty="0"/>
          </a:p>
        </p:txBody>
      </p:sp>
      <p:sp>
        <p:nvSpPr>
          <p:cNvPr id="3" name="Marcador de contenido 2">
            <a:extLst>
              <a:ext uri="{FF2B5EF4-FFF2-40B4-BE49-F238E27FC236}">
                <a16:creationId xmlns:a16="http://schemas.microsoft.com/office/drawing/2014/main" id="{88B29078-1052-87DB-0502-16C4A814EF13}"/>
              </a:ext>
            </a:extLst>
          </p:cNvPr>
          <p:cNvSpPr>
            <a:spLocks noGrp="1"/>
          </p:cNvSpPr>
          <p:nvPr>
            <p:ph sz="half" idx="1"/>
          </p:nvPr>
        </p:nvSpPr>
        <p:spPr/>
        <p:txBody>
          <a:bodyPr/>
          <a:lstStyle/>
          <a:p>
            <a:r>
              <a:rPr lang="es-CO" sz="2000" dirty="0">
                <a:effectLst/>
                <a:latin typeface="Times New Roman" panose="02020603050405020304" pitchFamily="18" charset="0"/>
                <a:ea typeface="Calibri" panose="020F0502020204030204" pitchFamily="34" charset="0"/>
                <a:cs typeface="Times New Roman" panose="02020603050405020304" pitchFamily="18" charset="0"/>
              </a:rPr>
              <a:t>Es un proceso de deformación el cual el metal pasa entre dos rodillos y se comprime mediante fuerzas de compresión ejercidas por ellos, los rodillos giran para jalar el metal y simultáneamente apretarlos entre ellos.</a:t>
            </a:r>
            <a:endParaRPr lang="es-CO"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s-CO" dirty="0"/>
          </a:p>
        </p:txBody>
      </p:sp>
      <p:pic>
        <p:nvPicPr>
          <p:cNvPr id="5" name="Marcador de contenido 4">
            <a:extLst>
              <a:ext uri="{FF2B5EF4-FFF2-40B4-BE49-F238E27FC236}">
                <a16:creationId xmlns:a16="http://schemas.microsoft.com/office/drawing/2014/main" id="{755C788E-DBB2-224D-7AE7-2670DEF7F932}"/>
              </a:ext>
            </a:extLst>
          </p:cNvPr>
          <p:cNvPicPr>
            <a:picLocks noGrp="1" noChangeAspect="1"/>
          </p:cNvPicPr>
          <p:nvPr>
            <p:ph sz="half" idx="2"/>
          </p:nvPr>
        </p:nvPicPr>
        <p:blipFill>
          <a:blip r:embed="rId2"/>
          <a:stretch>
            <a:fillRect/>
          </a:stretch>
        </p:blipFill>
        <p:spPr>
          <a:xfrm>
            <a:off x="6872715" y="2350586"/>
            <a:ext cx="4887740" cy="3605046"/>
          </a:xfrm>
          <a:prstGeom prst="rect">
            <a:avLst/>
          </a:prstGeom>
        </p:spPr>
      </p:pic>
    </p:spTree>
    <p:extLst>
      <p:ext uri="{BB962C8B-B14F-4D97-AF65-F5344CB8AC3E}">
        <p14:creationId xmlns:p14="http://schemas.microsoft.com/office/powerpoint/2010/main" val="71809566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 name="Google Shape;350;p1">
            <a:extLst>
              <a:ext uri="{FF2B5EF4-FFF2-40B4-BE49-F238E27FC236}">
                <a16:creationId xmlns:a16="http://schemas.microsoft.com/office/drawing/2014/main" id="{C887B693-B3C3-BC3F-E1F7-D5EF2555895C}"/>
              </a:ext>
            </a:extLst>
          </p:cNvPr>
          <p:cNvSpPr txBox="1"/>
          <p:nvPr/>
        </p:nvSpPr>
        <p:spPr>
          <a:xfrm>
            <a:off x="1988550" y="629066"/>
            <a:ext cx="8214901" cy="697509"/>
          </a:xfrm>
          <a:prstGeom prst="rect">
            <a:avLst/>
          </a:prstGeom>
          <a:noFill/>
          <a:ln>
            <a:noFill/>
          </a:ln>
        </p:spPr>
        <p:txBody>
          <a:bodyPr spcFirstLastPara="1" wrap="square" lIns="121900" tIns="60933" rIns="121900" bIns="60933" anchor="t" anchorCtr="0">
            <a:spAutoFit/>
          </a:bodyPr>
          <a:lstStyle/>
          <a:p>
            <a:pPr algn="ctr"/>
            <a:r>
              <a:rPr lang="es-ES" sz="3733" dirty="0">
                <a:latin typeface="Jacques Francois Shadow"/>
                <a:sym typeface="Jacques Francois Shadow"/>
              </a:rPr>
              <a:t>Perfiles H – HE,HL,HD,HP</a:t>
            </a:r>
            <a:endParaRPr sz="2400" dirty="0"/>
          </a:p>
        </p:txBody>
      </p:sp>
      <p:pic>
        <p:nvPicPr>
          <p:cNvPr id="4" name="Imagen 3">
            <a:extLst>
              <a:ext uri="{FF2B5EF4-FFF2-40B4-BE49-F238E27FC236}">
                <a16:creationId xmlns:a16="http://schemas.microsoft.com/office/drawing/2014/main" id="{659E9DE4-8BDA-AC86-A340-0FCAEF693777}"/>
              </a:ext>
            </a:extLst>
          </p:cNvPr>
          <p:cNvPicPr>
            <a:picLocks noChangeAspect="1"/>
          </p:cNvPicPr>
          <p:nvPr/>
        </p:nvPicPr>
        <p:blipFill>
          <a:blip r:embed="rId3"/>
          <a:stretch>
            <a:fillRect/>
          </a:stretch>
        </p:blipFill>
        <p:spPr>
          <a:xfrm>
            <a:off x="629028" y="2414298"/>
            <a:ext cx="2420040" cy="2029404"/>
          </a:xfrm>
          <a:prstGeom prst="rect">
            <a:avLst/>
          </a:prstGeom>
          <a:ln>
            <a:solidFill>
              <a:schemeClr val="tx1"/>
            </a:solidFill>
          </a:ln>
        </p:spPr>
      </p:pic>
      <p:pic>
        <p:nvPicPr>
          <p:cNvPr id="6" name="Imagen 5">
            <a:extLst>
              <a:ext uri="{FF2B5EF4-FFF2-40B4-BE49-F238E27FC236}">
                <a16:creationId xmlns:a16="http://schemas.microsoft.com/office/drawing/2014/main" id="{5C8C1C7B-47F1-C18E-D709-E2BD1C69DE07}"/>
              </a:ext>
            </a:extLst>
          </p:cNvPr>
          <p:cNvPicPr>
            <a:picLocks noChangeAspect="1"/>
          </p:cNvPicPr>
          <p:nvPr/>
        </p:nvPicPr>
        <p:blipFill>
          <a:blip r:embed="rId4"/>
          <a:stretch>
            <a:fillRect/>
          </a:stretch>
        </p:blipFill>
        <p:spPr>
          <a:xfrm>
            <a:off x="7230603" y="2414296"/>
            <a:ext cx="4264556" cy="2029405"/>
          </a:xfrm>
          <a:prstGeom prst="rect">
            <a:avLst/>
          </a:prstGeom>
          <a:ln>
            <a:solidFill>
              <a:schemeClr val="tx1"/>
            </a:solidFill>
          </a:ln>
        </p:spPr>
      </p:pic>
      <p:pic>
        <p:nvPicPr>
          <p:cNvPr id="8" name="Imagen 7">
            <a:extLst>
              <a:ext uri="{FF2B5EF4-FFF2-40B4-BE49-F238E27FC236}">
                <a16:creationId xmlns:a16="http://schemas.microsoft.com/office/drawing/2014/main" id="{5D5321C9-374B-0FAC-85C9-671394271E38}"/>
              </a:ext>
            </a:extLst>
          </p:cNvPr>
          <p:cNvPicPr>
            <a:picLocks noChangeAspect="1"/>
          </p:cNvPicPr>
          <p:nvPr/>
        </p:nvPicPr>
        <p:blipFill>
          <a:blip r:embed="rId5"/>
          <a:stretch>
            <a:fillRect/>
          </a:stretch>
        </p:blipFill>
        <p:spPr>
          <a:xfrm>
            <a:off x="3723884" y="2414298"/>
            <a:ext cx="2831905" cy="2029404"/>
          </a:xfrm>
          <a:prstGeom prst="rect">
            <a:avLst/>
          </a:prstGeom>
          <a:ln>
            <a:solidFill>
              <a:schemeClr val="tx1"/>
            </a:solidFill>
          </a:ln>
        </p:spPr>
      </p:pic>
      <p:pic>
        <p:nvPicPr>
          <p:cNvPr id="10" name="Imagen 9">
            <a:extLst>
              <a:ext uri="{FF2B5EF4-FFF2-40B4-BE49-F238E27FC236}">
                <a16:creationId xmlns:a16="http://schemas.microsoft.com/office/drawing/2014/main" id="{908FC7E7-997B-6189-5967-69075963059D}"/>
              </a:ext>
            </a:extLst>
          </p:cNvPr>
          <p:cNvPicPr>
            <a:picLocks noChangeAspect="1"/>
          </p:cNvPicPr>
          <p:nvPr/>
        </p:nvPicPr>
        <p:blipFill>
          <a:blip r:embed="rId6"/>
          <a:stretch>
            <a:fillRect/>
          </a:stretch>
        </p:blipFill>
        <p:spPr>
          <a:xfrm>
            <a:off x="3049069" y="1540907"/>
            <a:ext cx="5189756" cy="571155"/>
          </a:xfrm>
          <a:prstGeom prst="rect">
            <a:avLst/>
          </a:prstGeom>
          <a:ln>
            <a:solidFill>
              <a:schemeClr val="tx1"/>
            </a:solid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50;p1">
            <a:extLst>
              <a:ext uri="{FF2B5EF4-FFF2-40B4-BE49-F238E27FC236}">
                <a16:creationId xmlns:a16="http://schemas.microsoft.com/office/drawing/2014/main" id="{BC5BC8D9-5C41-44A4-BC08-F05A84DFAF35}"/>
              </a:ext>
            </a:extLst>
          </p:cNvPr>
          <p:cNvSpPr txBox="1"/>
          <p:nvPr/>
        </p:nvSpPr>
        <p:spPr>
          <a:xfrm>
            <a:off x="1030134" y="629066"/>
            <a:ext cx="10131732" cy="697509"/>
          </a:xfrm>
          <a:prstGeom prst="rect">
            <a:avLst/>
          </a:prstGeom>
          <a:noFill/>
          <a:ln>
            <a:noFill/>
          </a:ln>
        </p:spPr>
        <p:txBody>
          <a:bodyPr spcFirstLastPara="1" wrap="square" lIns="121900" tIns="60933" rIns="121900" bIns="60933" anchor="t" anchorCtr="0">
            <a:spAutoFit/>
          </a:bodyPr>
          <a:lstStyle/>
          <a:p>
            <a:pPr algn="ctr"/>
            <a:r>
              <a:rPr lang="es-ES" sz="3733" dirty="0">
                <a:solidFill>
                  <a:schemeClr val="dk1"/>
                </a:solidFill>
                <a:latin typeface="Jacques Francois Shadow"/>
                <a:sym typeface="Jacques Francois Shadow"/>
              </a:rPr>
              <a:t>Perfiles HP - PILOTES DE ACERO HP</a:t>
            </a:r>
            <a:endParaRPr sz="2400" dirty="0"/>
          </a:p>
        </p:txBody>
      </p:sp>
      <p:pic>
        <p:nvPicPr>
          <p:cNvPr id="5" name="Imagen 4" descr="ANÁLISIS DE COSTO-TIEMPO ENTRE EDIFICACIÓN APORTICADA DE CONCRETO Y EN  ACERO A36, PABELLÓN 3A C.E. 14753">
            <a:extLst>
              <a:ext uri="{FF2B5EF4-FFF2-40B4-BE49-F238E27FC236}">
                <a16:creationId xmlns:a16="http://schemas.microsoft.com/office/drawing/2014/main" id="{E12B5ED8-3635-4E2E-A2BC-262582A9432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83464" y="3153188"/>
            <a:ext cx="2794000" cy="2168313"/>
          </a:xfrm>
          <a:prstGeom prst="rect">
            <a:avLst/>
          </a:prstGeom>
          <a:ln>
            <a:solidFill>
              <a:schemeClr val="tx1"/>
            </a:solidFill>
          </a:ln>
        </p:spPr>
      </p:pic>
      <p:pic>
        <p:nvPicPr>
          <p:cNvPr id="6" name="Imagen 5">
            <a:extLst>
              <a:ext uri="{FF2B5EF4-FFF2-40B4-BE49-F238E27FC236}">
                <a16:creationId xmlns:a16="http://schemas.microsoft.com/office/drawing/2014/main" id="{4253351E-C0C4-4AC5-8E8C-ED2100FBC5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7043" y="3052902"/>
            <a:ext cx="2943860" cy="2806700"/>
          </a:xfrm>
          <a:prstGeom prst="rect">
            <a:avLst/>
          </a:prstGeom>
          <a:ln>
            <a:solidFill>
              <a:schemeClr val="tx1"/>
            </a:solidFill>
          </a:ln>
        </p:spPr>
      </p:pic>
      <p:sp>
        <p:nvSpPr>
          <p:cNvPr id="10" name="CuadroTexto 9">
            <a:extLst>
              <a:ext uri="{FF2B5EF4-FFF2-40B4-BE49-F238E27FC236}">
                <a16:creationId xmlns:a16="http://schemas.microsoft.com/office/drawing/2014/main" id="{88A363D4-C6B5-4F63-8324-29C8D234BC46}"/>
              </a:ext>
            </a:extLst>
          </p:cNvPr>
          <p:cNvSpPr txBox="1"/>
          <p:nvPr/>
        </p:nvSpPr>
        <p:spPr>
          <a:xfrm>
            <a:off x="1553497" y="1758883"/>
            <a:ext cx="8396748" cy="830997"/>
          </a:xfrm>
          <a:prstGeom prst="rect">
            <a:avLst/>
          </a:prstGeom>
          <a:noFill/>
        </p:spPr>
        <p:txBody>
          <a:bodyPr wrap="square">
            <a:spAutoFit/>
          </a:bodyPr>
          <a:lstStyle/>
          <a:p>
            <a:r>
              <a:rPr lang="es-ES" sz="2400" dirty="0">
                <a:latin typeface="Arial" panose="020B0604020202020204" pitchFamily="34" charset="0"/>
                <a:ea typeface="Arial" panose="020B0604020202020204" pitchFamily="34" charset="0"/>
              </a:rPr>
              <a:t>Pilotes de acero hp o de alta resistencia (Alas anchas), son vigas en H de igual espesor en su alma y alas</a:t>
            </a:r>
            <a:endParaRPr lang="es-CO" sz="2400" dirty="0"/>
          </a:p>
        </p:txBody>
      </p:sp>
    </p:spTree>
    <p:extLst>
      <p:ext uri="{BB962C8B-B14F-4D97-AF65-F5344CB8AC3E}">
        <p14:creationId xmlns:p14="http://schemas.microsoft.com/office/powerpoint/2010/main" val="42366103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 name="Google Shape;370;p4">
            <a:extLst>
              <a:ext uri="{FF2B5EF4-FFF2-40B4-BE49-F238E27FC236}">
                <a16:creationId xmlns:a16="http://schemas.microsoft.com/office/drawing/2014/main" id="{3CD58E9B-AED6-847C-6CD6-62EE7B8FE1E7}"/>
              </a:ext>
            </a:extLst>
          </p:cNvPr>
          <p:cNvSpPr txBox="1"/>
          <p:nvPr/>
        </p:nvSpPr>
        <p:spPr>
          <a:xfrm>
            <a:off x="2702042" y="482821"/>
            <a:ext cx="6787917" cy="697509"/>
          </a:xfrm>
          <a:prstGeom prst="rect">
            <a:avLst/>
          </a:prstGeom>
          <a:noFill/>
          <a:ln>
            <a:noFill/>
          </a:ln>
        </p:spPr>
        <p:txBody>
          <a:bodyPr spcFirstLastPara="1" wrap="square" lIns="121900" tIns="60933" rIns="121900" bIns="60933" anchor="t" anchorCtr="0">
            <a:spAutoFit/>
          </a:bodyPr>
          <a:lstStyle/>
          <a:p>
            <a:pPr algn="ctr"/>
            <a:r>
              <a:rPr lang="pt-BR" sz="3733" dirty="0">
                <a:solidFill>
                  <a:schemeClr val="lt1"/>
                </a:solidFill>
                <a:latin typeface="Jacques Francois Shadow"/>
                <a:ea typeface="Jacques Francois Shadow"/>
                <a:cs typeface="Jacques Francois Shadow"/>
                <a:sym typeface="Jacques Francois Shadow"/>
              </a:rPr>
              <a:t>Perfiles HP - TABLAS</a:t>
            </a:r>
          </a:p>
        </p:txBody>
      </p:sp>
      <p:pic>
        <p:nvPicPr>
          <p:cNvPr id="4" name="Imagen 3">
            <a:extLst>
              <a:ext uri="{FF2B5EF4-FFF2-40B4-BE49-F238E27FC236}">
                <a16:creationId xmlns:a16="http://schemas.microsoft.com/office/drawing/2014/main" id="{9587161D-147C-46A8-8BF2-FD7A52FA188F}"/>
              </a:ext>
            </a:extLst>
          </p:cNvPr>
          <p:cNvPicPr>
            <a:picLocks noChangeAspect="1"/>
          </p:cNvPicPr>
          <p:nvPr/>
        </p:nvPicPr>
        <p:blipFill>
          <a:blip r:embed="rId3"/>
          <a:stretch>
            <a:fillRect/>
          </a:stretch>
        </p:blipFill>
        <p:spPr>
          <a:xfrm>
            <a:off x="556341" y="1180394"/>
            <a:ext cx="5461000" cy="5404273"/>
          </a:xfrm>
          <a:prstGeom prst="rect">
            <a:avLst/>
          </a:prstGeom>
          <a:ln>
            <a:solidFill>
              <a:schemeClr val="tx1"/>
            </a:solidFill>
          </a:ln>
        </p:spPr>
      </p:pic>
      <p:pic>
        <p:nvPicPr>
          <p:cNvPr id="5" name="Imagen 4">
            <a:extLst>
              <a:ext uri="{FF2B5EF4-FFF2-40B4-BE49-F238E27FC236}">
                <a16:creationId xmlns:a16="http://schemas.microsoft.com/office/drawing/2014/main" id="{69220E18-39A1-4B32-AD58-539ED12C85F3}"/>
              </a:ext>
            </a:extLst>
          </p:cNvPr>
          <p:cNvPicPr>
            <a:picLocks noChangeAspect="1"/>
          </p:cNvPicPr>
          <p:nvPr/>
        </p:nvPicPr>
        <p:blipFill>
          <a:blip r:embed="rId4"/>
          <a:stretch>
            <a:fillRect/>
          </a:stretch>
        </p:blipFill>
        <p:spPr>
          <a:xfrm>
            <a:off x="6174661" y="1204101"/>
            <a:ext cx="5461000" cy="5380567"/>
          </a:xfrm>
          <a:prstGeom prst="rect">
            <a:avLst/>
          </a:prstGeom>
          <a:ln>
            <a:solidFill>
              <a:schemeClr val="tx1"/>
            </a:solidFill>
          </a:ln>
        </p:spPr>
      </p:pic>
    </p:spTree>
    <p:extLst>
      <p:ext uri="{BB962C8B-B14F-4D97-AF65-F5344CB8AC3E}">
        <p14:creationId xmlns:p14="http://schemas.microsoft.com/office/powerpoint/2010/main" val="141139432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50;p1">
            <a:extLst>
              <a:ext uri="{FF2B5EF4-FFF2-40B4-BE49-F238E27FC236}">
                <a16:creationId xmlns:a16="http://schemas.microsoft.com/office/drawing/2014/main" id="{BC5BC8D9-5C41-44A4-BC08-F05A84DFAF35}"/>
              </a:ext>
            </a:extLst>
          </p:cNvPr>
          <p:cNvSpPr txBox="1"/>
          <p:nvPr/>
        </p:nvSpPr>
        <p:spPr>
          <a:xfrm>
            <a:off x="1030134" y="643814"/>
            <a:ext cx="10131732" cy="697509"/>
          </a:xfrm>
          <a:prstGeom prst="rect">
            <a:avLst/>
          </a:prstGeom>
          <a:noFill/>
          <a:ln>
            <a:noFill/>
          </a:ln>
        </p:spPr>
        <p:txBody>
          <a:bodyPr spcFirstLastPara="1" wrap="square" lIns="121900" tIns="60933" rIns="121900" bIns="60933" anchor="t" anchorCtr="0">
            <a:spAutoFit/>
          </a:bodyPr>
          <a:lstStyle/>
          <a:p>
            <a:pPr algn="ctr"/>
            <a:r>
              <a:rPr lang="es-ES" sz="3733" dirty="0">
                <a:latin typeface="Jacques Francois Shadow"/>
                <a:sym typeface="Jacques Francois Shadow"/>
              </a:rPr>
              <a:t>Perfiles HP - PILOTES DE ACERO HP</a:t>
            </a:r>
            <a:endParaRPr sz="2400" dirty="0"/>
          </a:p>
        </p:txBody>
      </p:sp>
      <p:sp>
        <p:nvSpPr>
          <p:cNvPr id="14" name="CuadroTexto 13">
            <a:extLst>
              <a:ext uri="{FF2B5EF4-FFF2-40B4-BE49-F238E27FC236}">
                <a16:creationId xmlns:a16="http://schemas.microsoft.com/office/drawing/2014/main" id="{5A90144A-1BDF-4A59-8ECE-84498A1564E6}"/>
              </a:ext>
            </a:extLst>
          </p:cNvPr>
          <p:cNvSpPr txBox="1"/>
          <p:nvPr/>
        </p:nvSpPr>
        <p:spPr>
          <a:xfrm>
            <a:off x="1292942" y="1674331"/>
            <a:ext cx="9606113" cy="3478196"/>
          </a:xfrm>
          <a:prstGeom prst="rect">
            <a:avLst/>
          </a:prstGeom>
          <a:noFill/>
        </p:spPr>
        <p:txBody>
          <a:bodyPr wrap="square">
            <a:spAutoFit/>
          </a:bodyPr>
          <a:lstStyle/>
          <a:p>
            <a:pPr marL="240447" indent="600272" algn="just">
              <a:lnSpc>
                <a:spcPct val="150000"/>
              </a:lnSpc>
              <a:spcBef>
                <a:spcPts val="267"/>
              </a:spcBef>
            </a:pPr>
            <a:r>
              <a:rPr lang="es-ES" sz="2133" b="1" dirty="0">
                <a:latin typeface="Arial" panose="020B0604020202020204" pitchFamily="34" charset="0"/>
                <a:ea typeface="PMingLiU" panose="02020500000000000000" pitchFamily="18" charset="-120"/>
                <a:cs typeface="Times New Roman" panose="02020603050405020304" pitchFamily="18" charset="0"/>
              </a:rPr>
              <a:t>Principales ventajas:</a:t>
            </a:r>
            <a:endParaRPr lang="es-CO" sz="2133" b="1" dirty="0">
              <a:latin typeface="Arial" panose="020B0604020202020204" pitchFamily="34" charset="0"/>
              <a:ea typeface="PMingLiU" panose="02020500000000000000" pitchFamily="18" charset="-120"/>
              <a:cs typeface="Times New Roman" panose="02020603050405020304" pitchFamily="18" charset="0"/>
            </a:endParaRPr>
          </a:p>
          <a:p>
            <a:pPr marL="457189" indent="-457189" algn="just">
              <a:lnSpc>
                <a:spcPct val="150000"/>
              </a:lnSpc>
              <a:buFont typeface="Symbol" panose="05050102010706020507" pitchFamily="18" charset="2"/>
              <a:buChar char=""/>
            </a:pPr>
            <a:r>
              <a:rPr lang="es-ES" sz="2133" dirty="0">
                <a:latin typeface="Arial" panose="020B0604020202020204" pitchFamily="34" charset="0"/>
                <a:ea typeface="Arial" panose="020B0604020202020204" pitchFamily="34" charset="0"/>
                <a:cs typeface="Arial" panose="020B0604020202020204" pitchFamily="34" charset="0"/>
              </a:rPr>
              <a:t>Integridad total de pilotes después de introducirlos debajo de la superficie</a:t>
            </a:r>
            <a:endParaRPr lang="es-CO" sz="2133" dirty="0">
              <a:latin typeface="Arial" panose="020B0604020202020204" pitchFamily="34" charset="0"/>
              <a:ea typeface="Arial" panose="020B0604020202020204" pitchFamily="34" charset="0"/>
              <a:cs typeface="Arial" panose="020B0604020202020204" pitchFamily="34" charset="0"/>
            </a:endParaRPr>
          </a:p>
          <a:p>
            <a:pPr marL="457189" indent="-457189" algn="just">
              <a:lnSpc>
                <a:spcPct val="150000"/>
              </a:lnSpc>
              <a:buFont typeface="Symbol" panose="05050102010706020507" pitchFamily="18" charset="2"/>
              <a:buChar char=""/>
            </a:pPr>
            <a:r>
              <a:rPr lang="es-ES" sz="2133" dirty="0">
                <a:latin typeface="Arial" panose="020B0604020202020204" pitchFamily="34" charset="0"/>
                <a:ea typeface="Arial" panose="020B0604020202020204" pitchFamily="34" charset="0"/>
                <a:cs typeface="Arial" panose="020B0604020202020204" pitchFamily="34" charset="0"/>
              </a:rPr>
              <a:t>Facilidad de transporte y almacenamiento</a:t>
            </a:r>
            <a:endParaRPr lang="es-CO" sz="2133" dirty="0">
              <a:latin typeface="Arial" panose="020B0604020202020204" pitchFamily="34" charset="0"/>
              <a:ea typeface="Arial" panose="020B0604020202020204" pitchFamily="34" charset="0"/>
              <a:cs typeface="Arial" panose="020B0604020202020204" pitchFamily="34" charset="0"/>
            </a:endParaRPr>
          </a:p>
          <a:p>
            <a:pPr marL="457189" indent="-457189" algn="just">
              <a:lnSpc>
                <a:spcPct val="150000"/>
              </a:lnSpc>
              <a:buFont typeface="Symbol" panose="05050102010706020507" pitchFamily="18" charset="2"/>
              <a:buChar char=""/>
            </a:pPr>
            <a:r>
              <a:rPr lang="es-ES" sz="2133" dirty="0">
                <a:latin typeface="Arial" panose="020B0604020202020204" pitchFamily="34" charset="0"/>
                <a:ea typeface="Arial" panose="020B0604020202020204" pitchFamily="34" charset="0"/>
                <a:cs typeface="Arial" panose="020B0604020202020204" pitchFamily="34" charset="0"/>
              </a:rPr>
              <a:t>Facilidad de adaptación al suelo, por empalme o recortado</a:t>
            </a:r>
            <a:endParaRPr lang="es-CO" sz="2133" dirty="0">
              <a:latin typeface="Arial" panose="020B0604020202020204" pitchFamily="34" charset="0"/>
              <a:ea typeface="Arial" panose="020B0604020202020204" pitchFamily="34" charset="0"/>
              <a:cs typeface="Arial" panose="020B0604020202020204" pitchFamily="34" charset="0"/>
            </a:endParaRPr>
          </a:p>
          <a:p>
            <a:pPr marL="457189" indent="-457189" algn="just">
              <a:lnSpc>
                <a:spcPct val="150000"/>
              </a:lnSpc>
              <a:buFont typeface="Symbol" panose="05050102010706020507" pitchFamily="18" charset="2"/>
              <a:buChar char=""/>
            </a:pPr>
            <a:r>
              <a:rPr lang="es-ES" sz="2133" dirty="0">
                <a:latin typeface="Arial" panose="020B0604020202020204" pitchFamily="34" charset="0"/>
                <a:ea typeface="Arial" panose="020B0604020202020204" pitchFamily="34" charset="0"/>
                <a:cs typeface="Arial" panose="020B0604020202020204" pitchFamily="34" charset="0"/>
              </a:rPr>
              <a:t>Facilidad de unión con las superestructuras.</a:t>
            </a:r>
            <a:endParaRPr lang="es-CO" sz="2133" dirty="0">
              <a:latin typeface="Arial" panose="020B0604020202020204" pitchFamily="34" charset="0"/>
              <a:ea typeface="Arial" panose="020B0604020202020204" pitchFamily="34" charset="0"/>
              <a:cs typeface="Arial" panose="020B0604020202020204" pitchFamily="34" charset="0"/>
            </a:endParaRPr>
          </a:p>
          <a:p>
            <a:pPr marL="457189" indent="-457189" algn="just">
              <a:lnSpc>
                <a:spcPct val="150000"/>
              </a:lnSpc>
              <a:buFont typeface="Symbol" panose="05050102010706020507" pitchFamily="18" charset="2"/>
              <a:buChar char=""/>
            </a:pPr>
            <a:r>
              <a:rPr lang="es-ES" sz="2133" dirty="0">
                <a:latin typeface="Arial" panose="020B0604020202020204" pitchFamily="34" charset="0"/>
                <a:ea typeface="Arial" panose="020B0604020202020204" pitchFamily="34" charset="0"/>
                <a:cs typeface="Arial" panose="020B0604020202020204" pitchFamily="34" charset="0"/>
              </a:rPr>
              <a:t>Posibilidad de trabajo en flexión cuando existen esfuerzos horizontales.</a:t>
            </a:r>
            <a:endParaRPr lang="es-CO" sz="2133" dirty="0">
              <a:latin typeface="Arial" panose="020B0604020202020204" pitchFamily="34" charset="0"/>
              <a:ea typeface="Arial" panose="020B0604020202020204" pitchFamily="34" charset="0"/>
              <a:cs typeface="Arial" panose="020B0604020202020204" pitchFamily="34" charset="0"/>
            </a:endParaRPr>
          </a:p>
          <a:p>
            <a:pPr marL="457189" indent="-457189" algn="just">
              <a:lnSpc>
                <a:spcPct val="150000"/>
              </a:lnSpc>
              <a:buFont typeface="Symbol" panose="05050102010706020507" pitchFamily="18" charset="2"/>
              <a:buChar char=""/>
            </a:pPr>
            <a:r>
              <a:rPr lang="es-ES" sz="2133" dirty="0">
                <a:latin typeface="Arial" panose="020B0604020202020204" pitchFamily="34" charset="0"/>
                <a:ea typeface="Arial" panose="020B0604020202020204" pitchFamily="34" charset="0"/>
                <a:cs typeface="Arial" panose="020B0604020202020204" pitchFamily="34" charset="0"/>
              </a:rPr>
              <a:t>Durabilidad, además soportan enfuerzo de tracción (Resistencia</a:t>
            </a:r>
            <a:r>
              <a:rPr lang="es-ES" sz="1867" dirty="0">
                <a:latin typeface="Arial" panose="020B0604020202020204" pitchFamily="34" charset="0"/>
                <a:ea typeface="Arial" panose="020B0604020202020204" pitchFamily="34" charset="0"/>
                <a:cs typeface="Arial" panose="020B0604020202020204" pitchFamily="34" charset="0"/>
              </a:rPr>
              <a:t>)</a:t>
            </a:r>
            <a:endParaRPr lang="es-CO" sz="1867" dirty="0">
              <a:latin typeface="Arial" panose="020B0604020202020204" pitchFamily="34" charset="0"/>
              <a:ea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988213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 name="Google Shape;370;p4">
            <a:extLst>
              <a:ext uri="{FF2B5EF4-FFF2-40B4-BE49-F238E27FC236}">
                <a16:creationId xmlns:a16="http://schemas.microsoft.com/office/drawing/2014/main" id="{3CD58E9B-AED6-847C-6CD6-62EE7B8FE1E7}"/>
              </a:ext>
            </a:extLst>
          </p:cNvPr>
          <p:cNvSpPr txBox="1"/>
          <p:nvPr/>
        </p:nvSpPr>
        <p:spPr>
          <a:xfrm>
            <a:off x="845576" y="482821"/>
            <a:ext cx="8644384" cy="697509"/>
          </a:xfrm>
          <a:prstGeom prst="rect">
            <a:avLst/>
          </a:prstGeom>
          <a:noFill/>
          <a:ln>
            <a:noFill/>
          </a:ln>
        </p:spPr>
        <p:txBody>
          <a:bodyPr spcFirstLastPara="1" wrap="square" lIns="121900" tIns="60933" rIns="121900" bIns="60933" anchor="t" anchorCtr="0">
            <a:spAutoFit/>
          </a:bodyPr>
          <a:lstStyle/>
          <a:p>
            <a:pPr algn="ctr"/>
            <a:r>
              <a:rPr lang="es-CO" sz="3733" dirty="0">
                <a:solidFill>
                  <a:schemeClr val="lt1"/>
                </a:solidFill>
                <a:latin typeface="Jacques Francois Shadow"/>
                <a:ea typeface="Jacques Francois Shadow"/>
                <a:cs typeface="Jacques Francois Shadow"/>
                <a:sym typeface="Jacques Francois Shadow"/>
              </a:rPr>
              <a:t>PERFIL UPE – PERFILES EN U</a:t>
            </a:r>
            <a:endParaRPr lang="pt-BR" sz="3733" dirty="0">
              <a:solidFill>
                <a:schemeClr val="lt1"/>
              </a:solidFill>
              <a:latin typeface="Jacques Francois Shadow"/>
              <a:ea typeface="Jacques Francois Shadow"/>
              <a:cs typeface="Jacques Francois Shadow"/>
              <a:sym typeface="Jacques Francois Shadow"/>
            </a:endParaRPr>
          </a:p>
        </p:txBody>
      </p:sp>
      <p:pic>
        <p:nvPicPr>
          <p:cNvPr id="6" name="Imagen 5">
            <a:extLst>
              <a:ext uri="{FF2B5EF4-FFF2-40B4-BE49-F238E27FC236}">
                <a16:creationId xmlns:a16="http://schemas.microsoft.com/office/drawing/2014/main" id="{410DED89-5017-4E2B-B567-E6DC497D5D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9391" y="1502880"/>
            <a:ext cx="2706532" cy="3852241"/>
          </a:xfrm>
          <a:prstGeom prst="rect">
            <a:avLst/>
          </a:prstGeom>
          <a:ln>
            <a:solidFill>
              <a:schemeClr val="tx1"/>
            </a:solidFill>
          </a:ln>
        </p:spPr>
      </p:pic>
      <p:sp>
        <p:nvSpPr>
          <p:cNvPr id="8" name="CuadroTexto 7">
            <a:extLst>
              <a:ext uri="{FF2B5EF4-FFF2-40B4-BE49-F238E27FC236}">
                <a16:creationId xmlns:a16="http://schemas.microsoft.com/office/drawing/2014/main" id="{2E246F05-6597-4224-BCC3-7C0145B1FF6C}"/>
              </a:ext>
            </a:extLst>
          </p:cNvPr>
          <p:cNvSpPr txBox="1"/>
          <p:nvPr/>
        </p:nvSpPr>
        <p:spPr>
          <a:xfrm>
            <a:off x="4031225" y="2341521"/>
            <a:ext cx="7924800" cy="2144498"/>
          </a:xfrm>
          <a:prstGeom prst="rect">
            <a:avLst/>
          </a:prstGeom>
          <a:noFill/>
        </p:spPr>
        <p:txBody>
          <a:bodyPr wrap="square">
            <a:spAutoFit/>
          </a:bodyPr>
          <a:lstStyle/>
          <a:p>
            <a:r>
              <a:rPr lang="es-ES" sz="2667" dirty="0">
                <a:latin typeface="Arial" panose="020B0604020202020204" pitchFamily="34" charset="0"/>
                <a:ea typeface="Arial" panose="020B0604020202020204" pitchFamily="34" charset="0"/>
              </a:rPr>
              <a:t>Perfil de acero estructural en forma de «U» con alas paralelas, tanto sus caras exteriores como interiores son perpendiculares al alma central, la unión entre el alma y las caras interiores de sus alas presentan cantos redondeados</a:t>
            </a:r>
            <a:endParaRPr lang="es-CO" sz="2667"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50;p1">
            <a:extLst>
              <a:ext uri="{FF2B5EF4-FFF2-40B4-BE49-F238E27FC236}">
                <a16:creationId xmlns:a16="http://schemas.microsoft.com/office/drawing/2014/main" id="{BC5BC8D9-5C41-44A4-BC08-F05A84DFAF35}"/>
              </a:ext>
            </a:extLst>
          </p:cNvPr>
          <p:cNvSpPr txBox="1"/>
          <p:nvPr/>
        </p:nvSpPr>
        <p:spPr>
          <a:xfrm>
            <a:off x="1030134" y="629066"/>
            <a:ext cx="10131732" cy="697509"/>
          </a:xfrm>
          <a:prstGeom prst="rect">
            <a:avLst/>
          </a:prstGeom>
          <a:noFill/>
          <a:ln>
            <a:noFill/>
          </a:ln>
        </p:spPr>
        <p:txBody>
          <a:bodyPr spcFirstLastPara="1" wrap="square" lIns="121900" tIns="60933" rIns="121900" bIns="60933" anchor="t" anchorCtr="0">
            <a:spAutoFit/>
          </a:bodyPr>
          <a:lstStyle/>
          <a:p>
            <a:pPr algn="ctr"/>
            <a:r>
              <a:rPr lang="es-ES" sz="3733" dirty="0">
                <a:solidFill>
                  <a:schemeClr val="dk1"/>
                </a:solidFill>
                <a:latin typeface="Jacques Francois Shadow"/>
                <a:sym typeface="Jacques Francois Shadow"/>
              </a:rPr>
              <a:t>Perfiles UPE - TABLAS</a:t>
            </a:r>
          </a:p>
        </p:txBody>
      </p:sp>
      <p:pic>
        <p:nvPicPr>
          <p:cNvPr id="5" name="Imagen 4">
            <a:extLst>
              <a:ext uri="{FF2B5EF4-FFF2-40B4-BE49-F238E27FC236}">
                <a16:creationId xmlns:a16="http://schemas.microsoft.com/office/drawing/2014/main" id="{3E27C8F3-982B-4B55-A42D-845B37247D95}"/>
              </a:ext>
            </a:extLst>
          </p:cNvPr>
          <p:cNvPicPr>
            <a:picLocks noChangeAspect="1"/>
          </p:cNvPicPr>
          <p:nvPr/>
        </p:nvPicPr>
        <p:blipFill>
          <a:blip r:embed="rId2"/>
          <a:stretch>
            <a:fillRect/>
          </a:stretch>
        </p:blipFill>
        <p:spPr>
          <a:xfrm>
            <a:off x="1446085" y="1326640"/>
            <a:ext cx="9299827" cy="4367601"/>
          </a:xfrm>
          <a:prstGeom prst="rect">
            <a:avLst/>
          </a:prstGeom>
        </p:spPr>
      </p:pic>
    </p:spTree>
    <p:extLst>
      <p:ext uri="{BB962C8B-B14F-4D97-AF65-F5344CB8AC3E}">
        <p14:creationId xmlns:p14="http://schemas.microsoft.com/office/powerpoint/2010/main" val="12576992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 name="Google Shape;370;p4">
            <a:extLst>
              <a:ext uri="{FF2B5EF4-FFF2-40B4-BE49-F238E27FC236}">
                <a16:creationId xmlns:a16="http://schemas.microsoft.com/office/drawing/2014/main" id="{3CD58E9B-AED6-847C-6CD6-62EE7B8FE1E7}"/>
              </a:ext>
            </a:extLst>
          </p:cNvPr>
          <p:cNvSpPr txBox="1"/>
          <p:nvPr/>
        </p:nvSpPr>
        <p:spPr>
          <a:xfrm>
            <a:off x="835742" y="305840"/>
            <a:ext cx="10520516" cy="697509"/>
          </a:xfrm>
          <a:prstGeom prst="rect">
            <a:avLst/>
          </a:prstGeom>
          <a:noFill/>
          <a:ln>
            <a:noFill/>
          </a:ln>
        </p:spPr>
        <p:txBody>
          <a:bodyPr spcFirstLastPara="1" wrap="square" lIns="121900" tIns="60933" rIns="121900" bIns="60933" anchor="t" anchorCtr="0">
            <a:spAutoFit/>
          </a:bodyPr>
          <a:lstStyle/>
          <a:p>
            <a:pPr algn="ctr"/>
            <a:r>
              <a:rPr lang="es-CO" sz="3733" dirty="0">
                <a:solidFill>
                  <a:schemeClr val="lt1"/>
                </a:solidFill>
                <a:latin typeface="Jacques Francois Shadow"/>
                <a:ea typeface="Jacques Francois Shadow"/>
                <a:cs typeface="Jacques Francois Shadow"/>
                <a:sym typeface="Jacques Francois Shadow"/>
              </a:rPr>
              <a:t>PERFIL UPE – CARACTERISTICAS</a:t>
            </a:r>
            <a:endParaRPr lang="pt-BR" sz="3733" dirty="0">
              <a:solidFill>
                <a:schemeClr val="lt1"/>
              </a:solidFill>
              <a:latin typeface="Jacques Francois Shadow"/>
              <a:ea typeface="Jacques Francois Shadow"/>
              <a:cs typeface="Jacques Francois Shadow"/>
              <a:sym typeface="Jacques Francois Shadow"/>
            </a:endParaRPr>
          </a:p>
        </p:txBody>
      </p:sp>
      <p:sp>
        <p:nvSpPr>
          <p:cNvPr id="9" name="CuadroTexto 8">
            <a:extLst>
              <a:ext uri="{FF2B5EF4-FFF2-40B4-BE49-F238E27FC236}">
                <a16:creationId xmlns:a16="http://schemas.microsoft.com/office/drawing/2014/main" id="{8B7AB228-1813-435E-B91F-AB43A96DFB09}"/>
              </a:ext>
            </a:extLst>
          </p:cNvPr>
          <p:cNvSpPr txBox="1"/>
          <p:nvPr/>
        </p:nvSpPr>
        <p:spPr>
          <a:xfrm>
            <a:off x="835741" y="1226752"/>
            <a:ext cx="11100620" cy="4607095"/>
          </a:xfrm>
          <a:prstGeom prst="rect">
            <a:avLst/>
          </a:prstGeom>
          <a:noFill/>
        </p:spPr>
        <p:txBody>
          <a:bodyPr wrap="square">
            <a:spAutoFit/>
          </a:bodyPr>
          <a:lstStyle>
            <a:defPPr marR="0" lvl="0" algn="l" rtl="0">
              <a:lnSpc>
                <a:spcPct val="100000"/>
              </a:lnSpc>
              <a:spcBef>
                <a:spcPts val="0"/>
              </a:spcBef>
              <a:spcAft>
                <a:spcPts val="0"/>
              </a:spcAft>
            </a:defPPr>
            <a:lvl1pPr>
              <a:defRPr sz="2000">
                <a:solidFill>
                  <a:schemeClr val="bg1"/>
                </a:solidFill>
                <a:latin typeface="Arial" panose="020B0604020202020204" pitchFamily="34" charset="0"/>
                <a:ea typeface="Arial" panose="020B0604020202020204" pitchFamily="34" charset="0"/>
              </a:defRPr>
            </a:lvl1pPr>
          </a:lstStyle>
          <a:p>
            <a:pPr marL="457189" indent="-457189">
              <a:buClr>
                <a:schemeClr val="bg1"/>
              </a:buClr>
              <a:buFont typeface="Arial" panose="020B0604020202020204" pitchFamily="34" charset="0"/>
              <a:buChar char="•"/>
            </a:pPr>
            <a:r>
              <a:rPr lang="es-ES" sz="2667" dirty="0">
                <a:solidFill>
                  <a:schemeClr val="tx1"/>
                </a:solidFill>
              </a:rPr>
              <a:t>La principal característica del perfil UPE es su forma en “U” con alas parales entre sí, perpendiculares al alma.</a:t>
            </a:r>
            <a:endParaRPr lang="es-CO" sz="2667" dirty="0">
              <a:solidFill>
                <a:schemeClr val="tx1"/>
              </a:solidFill>
            </a:endParaRPr>
          </a:p>
          <a:p>
            <a:pPr marL="457189" indent="-457189">
              <a:buClr>
                <a:schemeClr val="bg1"/>
              </a:buClr>
              <a:buFont typeface="Arial" panose="020B0604020202020204" pitchFamily="34" charset="0"/>
              <a:buChar char="•"/>
            </a:pPr>
            <a:endParaRPr lang="es-ES" sz="2667" dirty="0">
              <a:solidFill>
                <a:schemeClr val="tx1"/>
              </a:solidFill>
            </a:endParaRPr>
          </a:p>
          <a:p>
            <a:pPr marL="457189" indent="-457189">
              <a:buClr>
                <a:schemeClr val="bg1"/>
              </a:buClr>
              <a:buFont typeface="Arial" panose="020B0604020202020204" pitchFamily="34" charset="0"/>
              <a:buChar char="•"/>
            </a:pPr>
            <a:r>
              <a:rPr lang="es-ES" sz="2667" dirty="0">
                <a:solidFill>
                  <a:schemeClr val="tx1"/>
                </a:solidFill>
              </a:rPr>
              <a:t>Facilidad de montaje</a:t>
            </a:r>
            <a:endParaRPr lang="es-CO" sz="2667" dirty="0">
              <a:solidFill>
                <a:schemeClr val="tx1"/>
              </a:solidFill>
            </a:endParaRPr>
          </a:p>
          <a:p>
            <a:pPr marL="457189" indent="-457189">
              <a:buClr>
                <a:schemeClr val="bg1"/>
              </a:buClr>
              <a:buFont typeface="Arial" panose="020B0604020202020204" pitchFamily="34" charset="0"/>
              <a:buChar char="•"/>
            </a:pPr>
            <a:endParaRPr lang="es-CO" sz="2667" dirty="0">
              <a:solidFill>
                <a:schemeClr val="tx1"/>
              </a:solidFill>
            </a:endParaRPr>
          </a:p>
          <a:p>
            <a:pPr marL="457189" indent="-457189">
              <a:buClr>
                <a:schemeClr val="bg1"/>
              </a:buClr>
              <a:buFont typeface="Arial" panose="020B0604020202020204" pitchFamily="34" charset="0"/>
              <a:buChar char="•"/>
            </a:pPr>
            <a:r>
              <a:rPr lang="es-ES" sz="2667" dirty="0">
                <a:solidFill>
                  <a:schemeClr val="tx1"/>
                </a:solidFill>
              </a:rPr>
              <a:t>Son paralelas tanto en el exterior como interior, redondeado en sus aristas en la unión de las alas interiores del alma.</a:t>
            </a:r>
          </a:p>
          <a:p>
            <a:pPr marL="457189" indent="-457189">
              <a:buClr>
                <a:schemeClr val="bg1"/>
              </a:buClr>
              <a:buFont typeface="Arial" panose="020B0604020202020204" pitchFamily="34" charset="0"/>
              <a:buChar char="•"/>
            </a:pPr>
            <a:endParaRPr lang="es-ES" sz="2667" dirty="0">
              <a:solidFill>
                <a:schemeClr val="tx1"/>
              </a:solidFill>
            </a:endParaRPr>
          </a:p>
          <a:p>
            <a:pPr marL="457189" indent="-457189">
              <a:buClr>
                <a:schemeClr val="bg1"/>
              </a:buClr>
              <a:buFont typeface="Arial" panose="020B0604020202020204" pitchFamily="34" charset="0"/>
              <a:buChar char="•"/>
            </a:pPr>
            <a:r>
              <a:rPr lang="es-CO" sz="2667" dirty="0">
                <a:solidFill>
                  <a:schemeClr val="tx1"/>
                </a:solidFill>
              </a:rPr>
              <a:t>El alma es de espesor menor que la viga UPN y las alas tienen un espesor mayor, se aligera su peso sin perder capacidad de carga, el uso de este perfil es más rentable y fácil de instalar o montar.</a:t>
            </a:r>
          </a:p>
        </p:txBody>
      </p:sp>
    </p:spTree>
    <p:extLst>
      <p:ext uri="{BB962C8B-B14F-4D97-AF65-F5344CB8AC3E}">
        <p14:creationId xmlns:p14="http://schemas.microsoft.com/office/powerpoint/2010/main" val="170790177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 name="Google Shape;350;p1">
            <a:extLst>
              <a:ext uri="{FF2B5EF4-FFF2-40B4-BE49-F238E27FC236}">
                <a16:creationId xmlns:a16="http://schemas.microsoft.com/office/drawing/2014/main" id="{C887B693-B3C3-BC3F-E1F7-D5EF2555895C}"/>
              </a:ext>
            </a:extLst>
          </p:cNvPr>
          <p:cNvSpPr txBox="1"/>
          <p:nvPr/>
        </p:nvSpPr>
        <p:spPr>
          <a:xfrm>
            <a:off x="216310" y="643814"/>
            <a:ext cx="9987141" cy="697509"/>
          </a:xfrm>
          <a:prstGeom prst="rect">
            <a:avLst/>
          </a:prstGeom>
          <a:noFill/>
          <a:ln>
            <a:noFill/>
          </a:ln>
        </p:spPr>
        <p:txBody>
          <a:bodyPr spcFirstLastPara="1" wrap="square" lIns="121900" tIns="60933" rIns="121900" bIns="60933" anchor="t" anchorCtr="0">
            <a:spAutoFit/>
          </a:bodyPr>
          <a:lstStyle/>
          <a:p>
            <a:pPr algn="ctr"/>
            <a:r>
              <a:rPr lang="es-ES" sz="3733" dirty="0">
                <a:latin typeface="Jacques Francois Shadow"/>
                <a:sym typeface="Jacques Francois Shadow"/>
              </a:rPr>
              <a:t>PERFIL UPE – CARACTERISTICAS</a:t>
            </a:r>
          </a:p>
        </p:txBody>
      </p:sp>
      <p:sp>
        <p:nvSpPr>
          <p:cNvPr id="4" name="CuadroTexto 3">
            <a:extLst>
              <a:ext uri="{FF2B5EF4-FFF2-40B4-BE49-F238E27FC236}">
                <a16:creationId xmlns:a16="http://schemas.microsoft.com/office/drawing/2014/main" id="{43568CE1-863C-4DE2-AED7-25A5DBE241B7}"/>
              </a:ext>
            </a:extLst>
          </p:cNvPr>
          <p:cNvSpPr txBox="1"/>
          <p:nvPr/>
        </p:nvSpPr>
        <p:spPr>
          <a:xfrm>
            <a:off x="501445" y="1326640"/>
            <a:ext cx="11189111" cy="3991157"/>
          </a:xfrm>
          <a:prstGeom prst="rect">
            <a:avLst/>
          </a:prstGeom>
          <a:noFill/>
        </p:spPr>
        <p:txBody>
          <a:bodyPr wrap="square">
            <a:spAutoFit/>
          </a:bodyPr>
          <a:lstStyle>
            <a:defPPr marR="0" lvl="0" algn="l" rtl="0">
              <a:lnSpc>
                <a:spcPct val="100000"/>
              </a:lnSpc>
              <a:spcBef>
                <a:spcPts val="0"/>
              </a:spcBef>
              <a:spcAft>
                <a:spcPts val="0"/>
              </a:spcAft>
              <a:defRPr/>
            </a:defPPr>
            <a:lvl1pPr marL="342900" indent="-342900">
              <a:buClr>
                <a:schemeClr val="bg1"/>
              </a:buClr>
              <a:buFont typeface="Arial" panose="020B0604020202020204" pitchFamily="34" charset="0"/>
              <a:buChar char="•"/>
              <a:defRPr sz="2000">
                <a:solidFill>
                  <a:schemeClr val="bg1"/>
                </a:solidFill>
                <a:latin typeface="Arial" panose="020B0604020202020204" pitchFamily="34" charset="0"/>
                <a:ea typeface="Arial" panose="020B0604020202020204" pitchFamily="34" charset="0"/>
              </a:defRPr>
            </a:lvl1pPr>
          </a:lstStyle>
          <a:p>
            <a:pPr marL="0" indent="0">
              <a:buClrTx/>
              <a:buNone/>
            </a:pPr>
            <a:endParaRPr lang="es-ES" sz="2400" dirty="0">
              <a:solidFill>
                <a:schemeClr val="tx1"/>
              </a:solidFill>
            </a:endParaRPr>
          </a:p>
          <a:p>
            <a:pPr>
              <a:buClrTx/>
            </a:pPr>
            <a:r>
              <a:rPr lang="es-ES" sz="2400" dirty="0">
                <a:solidFill>
                  <a:schemeClr val="tx1"/>
                </a:solidFill>
              </a:rPr>
              <a:t>Mas ligera en un 11% a comparación de la estructura UPN.</a:t>
            </a:r>
            <a:endParaRPr lang="es-CO" sz="2400" dirty="0">
              <a:solidFill>
                <a:schemeClr val="tx1"/>
              </a:solidFill>
            </a:endParaRPr>
          </a:p>
          <a:p>
            <a:pPr>
              <a:buClrTx/>
            </a:pPr>
            <a:endParaRPr lang="es-CO" sz="2400" dirty="0">
              <a:solidFill>
                <a:schemeClr val="tx1"/>
              </a:solidFill>
            </a:endParaRPr>
          </a:p>
          <a:p>
            <a:pPr>
              <a:buClrTx/>
            </a:pPr>
            <a:r>
              <a:rPr lang="es-ES" sz="2400" dirty="0">
                <a:solidFill>
                  <a:schemeClr val="tx1"/>
                </a:solidFill>
              </a:rPr>
              <a:t>Mayor capacidad de carga</a:t>
            </a:r>
          </a:p>
          <a:p>
            <a:pPr marL="0" indent="0">
              <a:buClrTx/>
              <a:buNone/>
            </a:pPr>
            <a:endParaRPr lang="es-ES" sz="2400" dirty="0">
              <a:solidFill>
                <a:schemeClr val="tx1"/>
              </a:solidFill>
            </a:endParaRPr>
          </a:p>
          <a:p>
            <a:pPr marL="0" indent="0" algn="ctr">
              <a:buClrTx/>
              <a:buNone/>
            </a:pPr>
            <a:r>
              <a:rPr lang="es-CO" sz="2667" dirty="0">
                <a:solidFill>
                  <a:schemeClr val="tx1"/>
                </a:solidFill>
              </a:rPr>
              <a:t>UPE &lt;&gt; UPN</a:t>
            </a:r>
          </a:p>
          <a:p>
            <a:pPr marL="0" indent="0">
              <a:buClrTx/>
              <a:buNone/>
            </a:pPr>
            <a:r>
              <a:rPr lang="es-CO" sz="2667" dirty="0">
                <a:solidFill>
                  <a:schemeClr val="tx1"/>
                </a:solidFill>
              </a:rPr>
              <a:t>			Menor peso</a:t>
            </a:r>
          </a:p>
          <a:p>
            <a:pPr marL="0" indent="0">
              <a:buClrTx/>
              <a:buNone/>
            </a:pPr>
            <a:r>
              <a:rPr lang="es-CO" sz="2667" dirty="0">
                <a:solidFill>
                  <a:schemeClr val="tx1"/>
                </a:solidFill>
              </a:rPr>
              <a:t>			Mayor capacidad de carga</a:t>
            </a:r>
          </a:p>
          <a:p>
            <a:pPr marL="0" indent="0">
              <a:buClrTx/>
              <a:buNone/>
            </a:pPr>
            <a:r>
              <a:rPr lang="es-CO" sz="2667" dirty="0">
                <a:solidFill>
                  <a:schemeClr val="tx1"/>
                </a:solidFill>
              </a:rPr>
              <a:t>			Facilidad de montaje</a:t>
            </a:r>
          </a:p>
          <a:p>
            <a:pPr marL="0" indent="0">
              <a:buClrTx/>
              <a:buNone/>
            </a:pPr>
            <a:r>
              <a:rPr lang="es-CO" sz="2667" dirty="0">
                <a:solidFill>
                  <a:schemeClr val="tx1"/>
                </a:solidFill>
              </a:rPr>
              <a:t>			Ahorro costes</a:t>
            </a:r>
            <a:endParaRPr lang="es-ES" sz="2667" dirty="0">
              <a:solidFill>
                <a:schemeClr val="tx1"/>
              </a:solidFill>
            </a:endParaRPr>
          </a:p>
        </p:txBody>
      </p:sp>
    </p:spTree>
    <p:extLst>
      <p:ext uri="{BB962C8B-B14F-4D97-AF65-F5344CB8AC3E}">
        <p14:creationId xmlns:p14="http://schemas.microsoft.com/office/powerpoint/2010/main" val="390634902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 name="Google Shape;370;p4">
            <a:extLst>
              <a:ext uri="{FF2B5EF4-FFF2-40B4-BE49-F238E27FC236}">
                <a16:creationId xmlns:a16="http://schemas.microsoft.com/office/drawing/2014/main" id="{3CD58E9B-AED6-847C-6CD6-62EE7B8FE1E7}"/>
              </a:ext>
            </a:extLst>
          </p:cNvPr>
          <p:cNvSpPr txBox="1"/>
          <p:nvPr/>
        </p:nvSpPr>
        <p:spPr>
          <a:xfrm>
            <a:off x="835742" y="305840"/>
            <a:ext cx="10520516" cy="697509"/>
          </a:xfrm>
          <a:prstGeom prst="rect">
            <a:avLst/>
          </a:prstGeom>
          <a:noFill/>
          <a:ln>
            <a:noFill/>
          </a:ln>
        </p:spPr>
        <p:txBody>
          <a:bodyPr spcFirstLastPara="1" wrap="square" lIns="121900" tIns="60933" rIns="121900" bIns="60933" anchor="t" anchorCtr="0">
            <a:spAutoFit/>
          </a:bodyPr>
          <a:lstStyle/>
          <a:p>
            <a:pPr algn="ctr"/>
            <a:r>
              <a:rPr lang="es-CO" sz="3733" dirty="0">
                <a:solidFill>
                  <a:schemeClr val="lt1"/>
                </a:solidFill>
                <a:latin typeface="Jacques Francois Shadow"/>
                <a:ea typeface="Jacques Francois Shadow"/>
                <a:cs typeface="Jacques Francois Shadow"/>
                <a:sym typeface="Jacques Francois Shadow"/>
              </a:rPr>
              <a:t>LAMINAS GALVANIZADAS</a:t>
            </a:r>
            <a:endParaRPr lang="pt-BR" sz="3733" dirty="0">
              <a:solidFill>
                <a:schemeClr val="lt1"/>
              </a:solidFill>
              <a:latin typeface="Jacques Francois Shadow"/>
              <a:ea typeface="Jacques Francois Shadow"/>
              <a:cs typeface="Jacques Francois Shadow"/>
              <a:sym typeface="Jacques Francois Shadow"/>
            </a:endParaRPr>
          </a:p>
        </p:txBody>
      </p:sp>
      <p:sp>
        <p:nvSpPr>
          <p:cNvPr id="8" name="CuadroTexto 7">
            <a:extLst>
              <a:ext uri="{FF2B5EF4-FFF2-40B4-BE49-F238E27FC236}">
                <a16:creationId xmlns:a16="http://schemas.microsoft.com/office/drawing/2014/main" id="{997F9823-455A-4A5A-9C0D-7EE1FE0CB597}"/>
              </a:ext>
            </a:extLst>
          </p:cNvPr>
          <p:cNvSpPr txBox="1"/>
          <p:nvPr/>
        </p:nvSpPr>
        <p:spPr>
          <a:xfrm>
            <a:off x="835742" y="1254046"/>
            <a:ext cx="11100620" cy="4607095"/>
          </a:xfrm>
          <a:prstGeom prst="rect">
            <a:avLst/>
          </a:prstGeom>
          <a:noFill/>
        </p:spPr>
        <p:txBody>
          <a:bodyPr wrap="square">
            <a:spAutoFit/>
          </a:bodyPr>
          <a:lstStyle>
            <a:defPPr marR="0" lvl="0" algn="l" rtl="0">
              <a:lnSpc>
                <a:spcPct val="100000"/>
              </a:lnSpc>
              <a:spcBef>
                <a:spcPts val="0"/>
              </a:spcBef>
              <a:spcAft>
                <a:spcPts val="0"/>
              </a:spcAft>
            </a:defPPr>
            <a:lvl1pPr>
              <a:defRPr sz="2000">
                <a:solidFill>
                  <a:schemeClr val="bg1"/>
                </a:solidFill>
                <a:latin typeface="Arial" panose="020B0604020202020204" pitchFamily="34" charset="0"/>
                <a:ea typeface="Arial" panose="020B0604020202020204" pitchFamily="34" charset="0"/>
              </a:defRPr>
            </a:lvl1pPr>
          </a:lstStyle>
          <a:p>
            <a:pPr marL="457189" indent="-457189">
              <a:buClr>
                <a:schemeClr val="bg1"/>
              </a:buClr>
              <a:buFont typeface="Arial" panose="020B0604020202020204" pitchFamily="34" charset="0"/>
              <a:buChar char="•"/>
            </a:pPr>
            <a:r>
              <a:rPr lang="es-ES" sz="2667" dirty="0">
                <a:solidFill>
                  <a:schemeClr val="tx1"/>
                </a:solidFill>
              </a:rPr>
              <a:t>Lámina Galvanizada normal</a:t>
            </a:r>
          </a:p>
          <a:p>
            <a:pPr>
              <a:buClr>
                <a:schemeClr val="bg1"/>
              </a:buClr>
            </a:pPr>
            <a:endParaRPr lang="es-ES" sz="2667" dirty="0">
              <a:solidFill>
                <a:schemeClr val="tx1"/>
              </a:solidFill>
            </a:endParaRPr>
          </a:p>
          <a:p>
            <a:pPr>
              <a:buClr>
                <a:schemeClr val="bg1"/>
              </a:buClr>
            </a:pPr>
            <a:r>
              <a:rPr lang="es-CO" sz="2667" dirty="0">
                <a:solidFill>
                  <a:schemeClr val="tx1"/>
                </a:solidFill>
              </a:rPr>
              <a:t>Lámina recubierta por el proceso de inmersión en caliente, a la cual se le aplica un  recubrimiento de zinc, apta para aplicaciones en el segmento Construcción.</a:t>
            </a:r>
          </a:p>
          <a:p>
            <a:pPr>
              <a:buClr>
                <a:schemeClr val="bg1"/>
              </a:buClr>
            </a:pPr>
            <a:endParaRPr lang="es-CO" sz="2667" dirty="0">
              <a:solidFill>
                <a:schemeClr val="tx1"/>
              </a:solidFill>
            </a:endParaRPr>
          </a:p>
          <a:p>
            <a:pPr>
              <a:buClr>
                <a:schemeClr val="bg1"/>
              </a:buClr>
            </a:pPr>
            <a:r>
              <a:rPr lang="es-CO" sz="2667" dirty="0">
                <a:solidFill>
                  <a:schemeClr val="tx1"/>
                </a:solidFill>
              </a:rPr>
              <a:t>Consiste en calentar previamente los lingotes de acero fundido a una temperatura que permita la deformación del lingote por un proceso de estiramiento y desbaste que se produce en una cadena de cilindros a presión llamado tren de laminación. Estos cilindros van formando el perfil deseado hasta conseguir las medidas que se requieran.</a:t>
            </a:r>
            <a:endParaRPr lang="es-ES" sz="2667" dirty="0">
              <a:solidFill>
                <a:schemeClr val="tx1"/>
              </a:solidFill>
            </a:endParaRPr>
          </a:p>
        </p:txBody>
      </p:sp>
    </p:spTree>
    <p:extLst>
      <p:ext uri="{BB962C8B-B14F-4D97-AF65-F5344CB8AC3E}">
        <p14:creationId xmlns:p14="http://schemas.microsoft.com/office/powerpoint/2010/main" val="6113849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E382B6EF-1770-419B-BFE3-F3E88B3E8F6F}"/>
              </a:ext>
            </a:extLst>
          </p:cNvPr>
          <p:cNvSpPr txBox="1"/>
          <p:nvPr/>
        </p:nvSpPr>
        <p:spPr>
          <a:xfrm>
            <a:off x="924231" y="769941"/>
            <a:ext cx="10579511" cy="2677656"/>
          </a:xfrm>
          <a:prstGeom prst="rect">
            <a:avLst/>
          </a:prstGeom>
          <a:noFill/>
        </p:spPr>
        <p:txBody>
          <a:bodyPr wrap="square">
            <a:spAutoFit/>
          </a:bodyPr>
          <a:lstStyle>
            <a:defPPr marR="0" lvl="0" algn="l" rtl="0">
              <a:lnSpc>
                <a:spcPct val="100000"/>
              </a:lnSpc>
              <a:spcBef>
                <a:spcPts val="0"/>
              </a:spcBef>
              <a:spcAft>
                <a:spcPts val="0"/>
              </a:spcAft>
              <a:defRPr/>
            </a:defPPr>
            <a:lvl1pPr marL="342900" indent="-342900">
              <a:buClrTx/>
              <a:buFont typeface="Arial" panose="020B0604020202020204" pitchFamily="34" charset="0"/>
              <a:buChar char="•"/>
              <a:defRPr sz="1800">
                <a:solidFill>
                  <a:schemeClr val="tx1"/>
                </a:solidFill>
                <a:latin typeface="Arial" panose="020B0604020202020204" pitchFamily="34" charset="0"/>
                <a:ea typeface="Arial" panose="020B0604020202020204" pitchFamily="34" charset="0"/>
              </a:defRPr>
            </a:lvl1pPr>
          </a:lstStyle>
          <a:p>
            <a:r>
              <a:rPr lang="es-CO" sz="1600" dirty="0"/>
              <a:t>Lámina Galvanizada negra</a:t>
            </a:r>
          </a:p>
          <a:p>
            <a:pPr marL="0" indent="0">
              <a:buNone/>
            </a:pPr>
            <a:r>
              <a:rPr lang="es-CO" sz="1600" dirty="0"/>
              <a:t>Suministra en rollo u hojas, templada, acabado en mate o brillante </a:t>
            </a:r>
            <a:r>
              <a:rPr lang="es-CO" sz="1600" dirty="0">
                <a:sym typeface="Wingdings" panose="05000000000000000000" pitchFamily="2" charset="2"/>
              </a:rPr>
              <a:t> 5.5 hasta 12 toneladas</a:t>
            </a:r>
            <a:endParaRPr lang="es-CO" sz="1600" dirty="0"/>
          </a:p>
          <a:p>
            <a:pPr marL="0" indent="0">
              <a:buNone/>
            </a:pPr>
            <a:endParaRPr lang="es-CO" sz="1600" dirty="0"/>
          </a:p>
          <a:p>
            <a:pPr marL="0" indent="0">
              <a:buNone/>
            </a:pPr>
            <a:r>
              <a:rPr lang="es-CO" sz="1600" dirty="0"/>
              <a:t>La calidad puede ser comercial, troquelado profundo, troquelado extra profundo y troquelado extra profundo estabilizado con aluminio.</a:t>
            </a:r>
          </a:p>
          <a:p>
            <a:pPr marL="0" indent="0">
              <a:buNone/>
            </a:pPr>
            <a:endParaRPr lang="es-CO" sz="1600" dirty="0"/>
          </a:p>
          <a:p>
            <a:r>
              <a:rPr lang="es-CO" sz="1600" dirty="0"/>
              <a:t>Cinta de Acero</a:t>
            </a:r>
          </a:p>
          <a:p>
            <a:pPr marL="0" indent="0">
              <a:buNone/>
            </a:pPr>
            <a:r>
              <a:rPr lang="es-CO" sz="1600" dirty="0"/>
              <a:t>Lámina de 2 pies de ancho con recubrimiento de zinc , (0.61m) -&gt;Galvanizado, </a:t>
            </a:r>
            <a:r>
              <a:rPr lang="es-CO" sz="1600" dirty="0" err="1"/>
              <a:t>zintroalum</a:t>
            </a:r>
            <a:r>
              <a:rPr lang="es-CO" sz="1600" dirty="0"/>
              <a:t> y </a:t>
            </a:r>
            <a:r>
              <a:rPr lang="es-CO" sz="1600" dirty="0" err="1"/>
              <a:t>pintro</a:t>
            </a:r>
            <a:r>
              <a:rPr lang="es-CO" sz="1600" dirty="0"/>
              <a:t>. </a:t>
            </a:r>
          </a:p>
          <a:p>
            <a:pPr marL="0" indent="0">
              <a:buNone/>
            </a:pPr>
            <a:endParaRPr lang="es-CO" sz="1600" dirty="0"/>
          </a:p>
          <a:p>
            <a:pPr marL="0" indent="0">
              <a:buNone/>
            </a:pPr>
            <a:endParaRPr lang="es-CO" sz="2400" dirty="0"/>
          </a:p>
        </p:txBody>
      </p:sp>
      <p:pic>
        <p:nvPicPr>
          <p:cNvPr id="4" name="Imagen 3">
            <a:extLst>
              <a:ext uri="{FF2B5EF4-FFF2-40B4-BE49-F238E27FC236}">
                <a16:creationId xmlns:a16="http://schemas.microsoft.com/office/drawing/2014/main" id="{E4DAD52E-5F47-4DC4-8318-B39C14EF3B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1639" y="3287415"/>
            <a:ext cx="7684693" cy="3132947"/>
          </a:xfrm>
          <a:prstGeom prst="rect">
            <a:avLst/>
          </a:prstGeom>
          <a:ln>
            <a:solidFill>
              <a:schemeClr val="tx1"/>
            </a:solidFill>
          </a:ln>
        </p:spPr>
      </p:pic>
    </p:spTree>
    <p:extLst>
      <p:ext uri="{BB962C8B-B14F-4D97-AF65-F5344CB8AC3E}">
        <p14:creationId xmlns:p14="http://schemas.microsoft.com/office/powerpoint/2010/main" val="34299248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3E9EF7D-AB7E-2088-5B5A-C8F067969809}"/>
              </a:ext>
            </a:extLst>
          </p:cNvPr>
          <p:cNvSpPr>
            <a:spLocks noGrp="1"/>
          </p:cNvSpPr>
          <p:nvPr>
            <p:ph type="title"/>
          </p:nvPr>
        </p:nvSpPr>
        <p:spPr>
          <a:xfrm>
            <a:off x="1141413" y="609600"/>
            <a:ext cx="1337092" cy="906379"/>
          </a:xfrm>
        </p:spPr>
        <p:txBody>
          <a:bodyPr/>
          <a:lstStyle/>
          <a:p>
            <a:r>
              <a:rPr lang="es-CO" dirty="0"/>
              <a:t>.</a:t>
            </a:r>
          </a:p>
        </p:txBody>
      </p:sp>
      <p:sp>
        <p:nvSpPr>
          <p:cNvPr id="3" name="Marcador de contenido 2">
            <a:extLst>
              <a:ext uri="{FF2B5EF4-FFF2-40B4-BE49-F238E27FC236}">
                <a16:creationId xmlns:a16="http://schemas.microsoft.com/office/drawing/2014/main" id="{C7025C07-19F5-3582-44B0-0C7B0B8A7465}"/>
              </a:ext>
            </a:extLst>
          </p:cNvPr>
          <p:cNvSpPr>
            <a:spLocks noGrp="1"/>
          </p:cNvSpPr>
          <p:nvPr>
            <p:ph sz="half" idx="1"/>
          </p:nvPr>
        </p:nvSpPr>
        <p:spPr>
          <a:xfrm>
            <a:off x="1021097" y="1062789"/>
            <a:ext cx="5074903" cy="5666874"/>
          </a:xfrm>
        </p:spPr>
        <p:txBody>
          <a:bodyPr>
            <a:normAutofit/>
          </a:bodyPr>
          <a:lstStyle/>
          <a:p>
            <a:r>
              <a:rPr lang="es-CO" sz="2000" dirty="0">
                <a:effectLst/>
                <a:latin typeface="Times New Roman" panose="02020603050405020304" pitchFamily="18" charset="0"/>
                <a:ea typeface="Calibri" panose="020F0502020204030204" pitchFamily="34" charset="0"/>
                <a:cs typeface="Times New Roman" panose="02020603050405020304" pitchFamily="18" charset="0"/>
              </a:rPr>
              <a:t>El proceso inicia con un lingote de acero recién fundido y solidificado “aun caliente “el lingote se coloca en un horno donde permanece varias horas, hasta alcanzar una temperatura uniforme en toda su extensión, esto para que pueda fluir consistentemente durante el laminado. El lingote recalentado pasa al molino de laminación donde se lamina en una de las tres formas intermedias laminadas llamadas lupias, tochos o planchas.</a:t>
            </a:r>
            <a:endParaRPr lang="es-CO"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s-CO" dirty="0"/>
          </a:p>
        </p:txBody>
      </p:sp>
      <p:pic>
        <p:nvPicPr>
          <p:cNvPr id="6" name="Marcador de contenido 5">
            <a:extLst>
              <a:ext uri="{FF2B5EF4-FFF2-40B4-BE49-F238E27FC236}">
                <a16:creationId xmlns:a16="http://schemas.microsoft.com/office/drawing/2014/main" id="{EAA8BEE2-F87A-81AB-52E0-2A4858C8100D}"/>
              </a:ext>
            </a:extLst>
          </p:cNvPr>
          <p:cNvPicPr>
            <a:picLocks noGrp="1" noChangeAspect="1"/>
          </p:cNvPicPr>
          <p:nvPr>
            <p:ph sz="half" idx="2"/>
          </p:nvPr>
        </p:nvPicPr>
        <p:blipFill>
          <a:blip r:embed="rId2"/>
          <a:stretch>
            <a:fillRect/>
          </a:stretch>
        </p:blipFill>
        <p:spPr>
          <a:xfrm>
            <a:off x="6170613" y="2012050"/>
            <a:ext cx="4876800" cy="3654824"/>
          </a:xfrm>
        </p:spPr>
      </p:pic>
    </p:spTree>
    <p:extLst>
      <p:ext uri="{BB962C8B-B14F-4D97-AF65-F5344CB8AC3E}">
        <p14:creationId xmlns:p14="http://schemas.microsoft.com/office/powerpoint/2010/main" val="245686659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A8A63395-56F9-4256-A3C4-9FB202A2E64E}"/>
              </a:ext>
            </a:extLst>
          </p:cNvPr>
          <p:cNvSpPr txBox="1"/>
          <p:nvPr/>
        </p:nvSpPr>
        <p:spPr>
          <a:xfrm>
            <a:off x="5270091" y="356987"/>
            <a:ext cx="5211096" cy="5755615"/>
          </a:xfrm>
          <a:prstGeom prst="rect">
            <a:avLst/>
          </a:prstGeom>
          <a:noFill/>
        </p:spPr>
        <p:txBody>
          <a:bodyPr wrap="square">
            <a:spAutoFit/>
          </a:bodyPr>
          <a:lstStyle>
            <a:defPPr marR="0" lvl="0" algn="l" rtl="0">
              <a:lnSpc>
                <a:spcPct val="100000"/>
              </a:lnSpc>
              <a:spcBef>
                <a:spcPts val="0"/>
              </a:spcBef>
              <a:spcAft>
                <a:spcPts val="0"/>
              </a:spcAft>
              <a:defRPr/>
            </a:defPPr>
            <a:lvl1pPr marL="342900" indent="-342900">
              <a:buClr>
                <a:schemeClr val="bg1"/>
              </a:buClr>
              <a:buFont typeface="Arial" panose="020B0604020202020204" pitchFamily="34" charset="0"/>
              <a:buChar char="•"/>
              <a:defRPr sz="2000">
                <a:solidFill>
                  <a:schemeClr val="bg1"/>
                </a:solidFill>
                <a:latin typeface="Arial" panose="020B0604020202020204" pitchFamily="34" charset="0"/>
                <a:ea typeface="Arial" panose="020B0604020202020204" pitchFamily="34" charset="0"/>
              </a:defRPr>
            </a:lvl1pPr>
          </a:lstStyle>
          <a:p>
            <a:pPr marL="0" indent="0">
              <a:buNone/>
            </a:pPr>
            <a:endParaRPr lang="es-CO" sz="2667" dirty="0">
              <a:solidFill>
                <a:schemeClr val="tx1"/>
              </a:solidFill>
            </a:endParaRPr>
          </a:p>
          <a:p>
            <a:r>
              <a:rPr lang="es-CO" sz="2667" dirty="0">
                <a:solidFill>
                  <a:schemeClr val="tx1"/>
                </a:solidFill>
              </a:rPr>
              <a:t>Laminado en caliente</a:t>
            </a:r>
          </a:p>
          <a:p>
            <a:endParaRPr lang="es-CO" sz="2667" dirty="0">
              <a:solidFill>
                <a:schemeClr val="tx1"/>
              </a:solidFill>
            </a:endParaRPr>
          </a:p>
          <a:p>
            <a:pPr marL="0" indent="0">
              <a:buNone/>
            </a:pPr>
            <a:r>
              <a:rPr lang="es-CO" sz="2400" dirty="0">
                <a:solidFill>
                  <a:schemeClr val="tx1"/>
                </a:solidFill>
              </a:rPr>
              <a:t>Acero laminado que ha pasado por el proceso de conformación a una temperatura superior a los 926° C para evitar que se recristalice. </a:t>
            </a:r>
          </a:p>
          <a:p>
            <a:pPr marL="0" indent="0">
              <a:buNone/>
            </a:pPr>
            <a:endParaRPr lang="es-CO" sz="2400" dirty="0">
              <a:solidFill>
                <a:schemeClr val="tx1"/>
              </a:solidFill>
            </a:endParaRPr>
          </a:p>
          <a:p>
            <a:pPr marL="0" indent="0">
              <a:buNone/>
            </a:pPr>
            <a:r>
              <a:rPr lang="es-CO" sz="2400" dirty="0">
                <a:solidFill>
                  <a:schemeClr val="tx1"/>
                </a:solidFill>
              </a:rPr>
              <a:t>Se le puede dar forma mucho más fácilmente que al acero más frío, y puede partir de lingotes de material en tamaños mucho más grandes. </a:t>
            </a:r>
          </a:p>
          <a:p>
            <a:pPr marL="0" indent="0">
              <a:buNone/>
            </a:pPr>
            <a:endParaRPr lang="es-CO" sz="2400" dirty="0">
              <a:solidFill>
                <a:schemeClr val="tx1"/>
              </a:solidFill>
            </a:endParaRPr>
          </a:p>
          <a:p>
            <a:pPr marL="0" indent="0">
              <a:buNone/>
            </a:pPr>
            <a:r>
              <a:rPr lang="es-CO" sz="2400" dirty="0">
                <a:solidFill>
                  <a:schemeClr val="tx1"/>
                </a:solidFill>
              </a:rPr>
              <a:t>Superficie áspera, sin tacto grasiento y bordes redondeados.</a:t>
            </a:r>
            <a:endParaRPr lang="es-CO" sz="2667" dirty="0">
              <a:solidFill>
                <a:schemeClr val="tx1"/>
              </a:solidFill>
            </a:endParaRPr>
          </a:p>
        </p:txBody>
      </p:sp>
      <p:pic>
        <p:nvPicPr>
          <p:cNvPr id="4" name="Imagen 3" descr="laminado en caliente">
            <a:extLst>
              <a:ext uri="{FF2B5EF4-FFF2-40B4-BE49-F238E27FC236}">
                <a16:creationId xmlns:a16="http://schemas.microsoft.com/office/drawing/2014/main" id="{5505C13F-B88F-4C55-8960-E4BA1D8488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47251" y="1406314"/>
            <a:ext cx="4045373" cy="4045373"/>
          </a:xfrm>
          <a:prstGeom prst="rect">
            <a:avLst/>
          </a:prstGeom>
          <a:noFill/>
          <a:ln>
            <a:noFill/>
          </a:ln>
        </p:spPr>
      </p:pic>
    </p:spTree>
    <p:extLst>
      <p:ext uri="{BB962C8B-B14F-4D97-AF65-F5344CB8AC3E}">
        <p14:creationId xmlns:p14="http://schemas.microsoft.com/office/powerpoint/2010/main" val="319751275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descr="laminado en frio">
            <a:extLst>
              <a:ext uri="{FF2B5EF4-FFF2-40B4-BE49-F238E27FC236}">
                <a16:creationId xmlns:a16="http://schemas.microsoft.com/office/drawing/2014/main" id="{C5566499-406E-4045-831F-6112A373589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7259" y="2109470"/>
            <a:ext cx="5077460" cy="2639060"/>
          </a:xfrm>
          <a:prstGeom prst="rect">
            <a:avLst/>
          </a:prstGeom>
          <a:noFill/>
          <a:ln>
            <a:noFill/>
          </a:ln>
        </p:spPr>
      </p:pic>
      <p:sp>
        <p:nvSpPr>
          <p:cNvPr id="7" name="CuadroTexto 6">
            <a:extLst>
              <a:ext uri="{FF2B5EF4-FFF2-40B4-BE49-F238E27FC236}">
                <a16:creationId xmlns:a16="http://schemas.microsoft.com/office/drawing/2014/main" id="{2461A765-5063-4055-867D-CA1A4AB427A3}"/>
              </a:ext>
            </a:extLst>
          </p:cNvPr>
          <p:cNvSpPr txBox="1"/>
          <p:nvPr/>
        </p:nvSpPr>
        <p:spPr>
          <a:xfrm>
            <a:off x="5850312" y="1233526"/>
            <a:ext cx="6096000" cy="4359335"/>
          </a:xfrm>
          <a:prstGeom prst="rect">
            <a:avLst/>
          </a:prstGeom>
          <a:noFill/>
        </p:spPr>
        <p:txBody>
          <a:bodyPr wrap="square">
            <a:spAutoFit/>
          </a:bodyPr>
          <a:lstStyle/>
          <a:p>
            <a:r>
              <a:rPr lang="es-CO" sz="2133" dirty="0"/>
              <a:t>Laminado en frío</a:t>
            </a:r>
          </a:p>
          <a:p>
            <a:endParaRPr lang="es-CO" sz="2133" dirty="0"/>
          </a:p>
          <a:p>
            <a:r>
              <a:rPr lang="es-CO" sz="2133" dirty="0"/>
              <a:t>Proceso de conformación a temperatura ambiente,</a:t>
            </a:r>
          </a:p>
          <a:p>
            <a:r>
              <a:rPr lang="es-CO" sz="2133" dirty="0"/>
              <a:t>permitiendo su recristianización.</a:t>
            </a:r>
          </a:p>
          <a:p>
            <a:endParaRPr lang="es-CO" sz="2133" dirty="0"/>
          </a:p>
          <a:p>
            <a:r>
              <a:rPr lang="es-CO" sz="2133" dirty="0"/>
              <a:t>Formas precisas y tolerancias bajas. </a:t>
            </a:r>
          </a:p>
          <a:p>
            <a:endParaRPr lang="es-CO" sz="2133" dirty="0"/>
          </a:p>
          <a:p>
            <a:r>
              <a:rPr lang="es-CO" sz="2133" dirty="0"/>
              <a:t>El laminado en frío aumenta la resistencia y dureza  y disminuye su ductilidad. </a:t>
            </a:r>
          </a:p>
          <a:p>
            <a:endParaRPr lang="es-CO" sz="2133" dirty="0"/>
          </a:p>
          <a:p>
            <a:r>
              <a:rPr lang="es-CO" sz="2133" dirty="0"/>
              <a:t>Superficie lisa, de tacto grasiento y bordes afilados </a:t>
            </a:r>
          </a:p>
        </p:txBody>
      </p:sp>
    </p:spTree>
    <p:extLst>
      <p:ext uri="{BB962C8B-B14F-4D97-AF65-F5344CB8AC3E}">
        <p14:creationId xmlns:p14="http://schemas.microsoft.com/office/powerpoint/2010/main" val="65703537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370;p4">
            <a:extLst>
              <a:ext uri="{FF2B5EF4-FFF2-40B4-BE49-F238E27FC236}">
                <a16:creationId xmlns:a16="http://schemas.microsoft.com/office/drawing/2014/main" id="{F0ACB198-136E-461C-A46F-111DEBD94768}"/>
              </a:ext>
            </a:extLst>
          </p:cNvPr>
          <p:cNvSpPr txBox="1"/>
          <p:nvPr/>
        </p:nvSpPr>
        <p:spPr>
          <a:xfrm>
            <a:off x="835742" y="305840"/>
            <a:ext cx="10520516" cy="697509"/>
          </a:xfrm>
          <a:prstGeom prst="rect">
            <a:avLst/>
          </a:prstGeom>
          <a:noFill/>
          <a:ln>
            <a:noFill/>
          </a:ln>
        </p:spPr>
        <p:txBody>
          <a:bodyPr spcFirstLastPara="1" wrap="square" lIns="121900" tIns="60933" rIns="121900" bIns="60933" anchor="t" anchorCtr="0">
            <a:spAutoFit/>
          </a:bodyPr>
          <a:lstStyle/>
          <a:p>
            <a:pPr algn="ctr"/>
            <a:r>
              <a:rPr lang="es-419" sz="3733" dirty="0">
                <a:solidFill>
                  <a:schemeClr val="lt1"/>
                </a:solidFill>
                <a:latin typeface="Jacques Francois Shadow"/>
                <a:ea typeface="Jacques Francois Shadow"/>
                <a:cs typeface="Jacques Francois Shadow"/>
                <a:sym typeface="Jacques Francois Shadow"/>
              </a:rPr>
              <a:t>P</a:t>
            </a:r>
            <a:r>
              <a:rPr lang="es-CO" sz="3733" dirty="0">
                <a:solidFill>
                  <a:schemeClr val="lt1"/>
                </a:solidFill>
                <a:latin typeface="Jacques Francois Shadow"/>
                <a:ea typeface="Jacques Francois Shadow"/>
                <a:cs typeface="Jacques Francois Shadow"/>
                <a:sym typeface="Jacques Francois Shadow"/>
              </a:rPr>
              <a:t>ROPIEDADES MECANICAS</a:t>
            </a:r>
            <a:endParaRPr lang="pt-BR" sz="3733" dirty="0">
              <a:solidFill>
                <a:schemeClr val="lt1"/>
              </a:solidFill>
              <a:latin typeface="Jacques Francois Shadow"/>
              <a:ea typeface="Jacques Francois Shadow"/>
              <a:cs typeface="Jacques Francois Shadow"/>
              <a:sym typeface="Jacques Francois Shadow"/>
            </a:endParaRPr>
          </a:p>
        </p:txBody>
      </p:sp>
      <p:pic>
        <p:nvPicPr>
          <p:cNvPr id="4" name="Imagen 3">
            <a:extLst>
              <a:ext uri="{FF2B5EF4-FFF2-40B4-BE49-F238E27FC236}">
                <a16:creationId xmlns:a16="http://schemas.microsoft.com/office/drawing/2014/main" id="{C314E0B3-F468-46CD-AF9E-CB269B8554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45186" y="1003412"/>
            <a:ext cx="7301625" cy="5580979"/>
          </a:xfrm>
          <a:prstGeom prst="rect">
            <a:avLst/>
          </a:prstGeom>
          <a:ln>
            <a:solidFill>
              <a:schemeClr val="tx1"/>
            </a:solidFill>
          </a:ln>
        </p:spPr>
      </p:pic>
    </p:spTree>
    <p:extLst>
      <p:ext uri="{BB962C8B-B14F-4D97-AF65-F5344CB8AC3E}">
        <p14:creationId xmlns:p14="http://schemas.microsoft.com/office/powerpoint/2010/main" val="40009837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BC93C381-67B1-4CB9-A2F9-90C02D0EF8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15381" y="0"/>
            <a:ext cx="6180748" cy="1928317"/>
          </a:xfrm>
          <a:prstGeom prst="rect">
            <a:avLst/>
          </a:prstGeom>
          <a:ln>
            <a:solidFill>
              <a:schemeClr val="tx1"/>
            </a:solidFill>
          </a:ln>
        </p:spPr>
      </p:pic>
      <p:pic>
        <p:nvPicPr>
          <p:cNvPr id="3" name="Imagen 2">
            <a:extLst>
              <a:ext uri="{FF2B5EF4-FFF2-40B4-BE49-F238E27FC236}">
                <a16:creationId xmlns:a16="http://schemas.microsoft.com/office/drawing/2014/main" id="{67443223-9F0E-4010-AC06-EFB42018FF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15381" y="2107241"/>
            <a:ext cx="6652697" cy="1945836"/>
          </a:xfrm>
          <a:prstGeom prst="rect">
            <a:avLst/>
          </a:prstGeom>
          <a:ln>
            <a:solidFill>
              <a:schemeClr val="tx1"/>
            </a:solidFill>
          </a:ln>
        </p:spPr>
      </p:pic>
      <p:pic>
        <p:nvPicPr>
          <p:cNvPr id="4" name="Imagen 3">
            <a:extLst>
              <a:ext uri="{FF2B5EF4-FFF2-40B4-BE49-F238E27FC236}">
                <a16:creationId xmlns:a16="http://schemas.microsoft.com/office/drawing/2014/main" id="{4EFDD833-A672-42D3-8786-DB3CD5438F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15381" y="4231999"/>
            <a:ext cx="7138220" cy="1913859"/>
          </a:xfrm>
          <a:prstGeom prst="rect">
            <a:avLst/>
          </a:prstGeom>
          <a:ln>
            <a:solidFill>
              <a:schemeClr val="tx1"/>
            </a:solidFill>
          </a:ln>
        </p:spPr>
      </p:pic>
    </p:spTree>
    <p:extLst>
      <p:ext uri="{BB962C8B-B14F-4D97-AF65-F5344CB8AC3E}">
        <p14:creationId xmlns:p14="http://schemas.microsoft.com/office/powerpoint/2010/main" val="409924085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370;p4">
            <a:extLst>
              <a:ext uri="{FF2B5EF4-FFF2-40B4-BE49-F238E27FC236}">
                <a16:creationId xmlns:a16="http://schemas.microsoft.com/office/drawing/2014/main" id="{E0923BE6-9A4F-46EB-B14F-C0E6C284B3C1}"/>
              </a:ext>
            </a:extLst>
          </p:cNvPr>
          <p:cNvSpPr txBox="1"/>
          <p:nvPr/>
        </p:nvSpPr>
        <p:spPr>
          <a:xfrm>
            <a:off x="835742" y="305840"/>
            <a:ext cx="10520516" cy="697509"/>
          </a:xfrm>
          <a:prstGeom prst="rect">
            <a:avLst/>
          </a:prstGeom>
          <a:noFill/>
          <a:ln>
            <a:noFill/>
          </a:ln>
        </p:spPr>
        <p:txBody>
          <a:bodyPr spcFirstLastPara="1" wrap="square" lIns="121900" tIns="60933" rIns="121900" bIns="60933" anchor="t" anchorCtr="0">
            <a:spAutoFit/>
          </a:bodyPr>
          <a:lstStyle/>
          <a:p>
            <a:pPr algn="ctr"/>
            <a:r>
              <a:rPr lang="es-419" sz="3733" dirty="0">
                <a:solidFill>
                  <a:schemeClr val="lt1"/>
                </a:solidFill>
                <a:latin typeface="Jacques Francois Shadow"/>
                <a:ea typeface="Jacques Francois Shadow"/>
                <a:cs typeface="Jacques Francois Shadow"/>
                <a:sym typeface="Jacques Francois Shadow"/>
              </a:rPr>
              <a:t>LÁMINA COLD ROLLED</a:t>
            </a:r>
            <a:endParaRPr lang="pt-BR" sz="3733" dirty="0">
              <a:solidFill>
                <a:schemeClr val="lt1"/>
              </a:solidFill>
              <a:latin typeface="Jacques Francois Shadow"/>
              <a:ea typeface="Jacques Francois Shadow"/>
              <a:cs typeface="Jacques Francois Shadow"/>
              <a:sym typeface="Jacques Francois Shadow"/>
            </a:endParaRPr>
          </a:p>
        </p:txBody>
      </p:sp>
      <p:pic>
        <p:nvPicPr>
          <p:cNvPr id="3" name="Imagen 2">
            <a:extLst>
              <a:ext uri="{FF2B5EF4-FFF2-40B4-BE49-F238E27FC236}">
                <a16:creationId xmlns:a16="http://schemas.microsoft.com/office/drawing/2014/main" id="{B6DD5633-2286-4634-B4E2-C47E5B3A6FEB}"/>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5778" y="1339667"/>
            <a:ext cx="3146396" cy="2089332"/>
          </a:xfrm>
          <a:prstGeom prst="rect">
            <a:avLst/>
          </a:prstGeom>
          <a:noFill/>
          <a:ln>
            <a:solidFill>
              <a:schemeClr val="tx1"/>
            </a:solidFill>
          </a:ln>
        </p:spPr>
      </p:pic>
      <p:pic>
        <p:nvPicPr>
          <p:cNvPr id="4" name="Imagen 3">
            <a:extLst>
              <a:ext uri="{FF2B5EF4-FFF2-40B4-BE49-F238E27FC236}">
                <a16:creationId xmlns:a16="http://schemas.microsoft.com/office/drawing/2014/main" id="{0531E3ED-22BC-4EA2-8945-8DCCF8454479}"/>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5817" y="3952129"/>
            <a:ext cx="3146321" cy="2089332"/>
          </a:xfrm>
          <a:prstGeom prst="rect">
            <a:avLst/>
          </a:prstGeom>
          <a:noFill/>
          <a:ln>
            <a:solidFill>
              <a:schemeClr val="tx1"/>
            </a:solidFill>
          </a:ln>
        </p:spPr>
      </p:pic>
      <p:sp>
        <p:nvSpPr>
          <p:cNvPr id="12" name="CuadroTexto 11">
            <a:extLst>
              <a:ext uri="{FF2B5EF4-FFF2-40B4-BE49-F238E27FC236}">
                <a16:creationId xmlns:a16="http://schemas.microsoft.com/office/drawing/2014/main" id="{1BFD1857-78EE-4334-922A-530B0DDC5662}"/>
              </a:ext>
            </a:extLst>
          </p:cNvPr>
          <p:cNvSpPr txBox="1"/>
          <p:nvPr/>
        </p:nvSpPr>
        <p:spPr>
          <a:xfrm>
            <a:off x="4286865" y="1110416"/>
            <a:ext cx="7354529" cy="2965364"/>
          </a:xfrm>
          <a:prstGeom prst="rect">
            <a:avLst/>
          </a:prstGeom>
          <a:noFill/>
        </p:spPr>
        <p:txBody>
          <a:bodyPr wrap="square">
            <a:spAutoFit/>
          </a:bodyPr>
          <a:lstStyle>
            <a:defPPr marR="0" lvl="0" algn="l" rtl="0">
              <a:lnSpc>
                <a:spcPct val="100000"/>
              </a:lnSpc>
              <a:spcBef>
                <a:spcPts val="0"/>
              </a:spcBef>
              <a:spcAft>
                <a:spcPts val="0"/>
              </a:spcAft>
              <a:defRPr/>
            </a:defPPr>
            <a:lvl1pPr marL="0" indent="0">
              <a:buClr>
                <a:schemeClr val="bg1"/>
              </a:buClr>
              <a:buFont typeface="Arial" panose="020B0604020202020204" pitchFamily="34" charset="0"/>
              <a:buNone/>
              <a:defRPr sz="2000">
                <a:solidFill>
                  <a:schemeClr val="bg1"/>
                </a:solidFill>
                <a:latin typeface="Arial" panose="020B0604020202020204" pitchFamily="34" charset="0"/>
                <a:ea typeface="Arial" panose="020B0604020202020204" pitchFamily="34" charset="0"/>
              </a:defRPr>
            </a:lvl1pPr>
          </a:lstStyle>
          <a:p>
            <a:r>
              <a:rPr lang="es-CO" sz="2667" dirty="0">
                <a:solidFill>
                  <a:schemeClr val="tx1"/>
                </a:solidFill>
              </a:rPr>
              <a:t>La lamina </a:t>
            </a:r>
            <a:r>
              <a:rPr lang="es-CO" sz="2667" dirty="0" err="1">
                <a:solidFill>
                  <a:schemeClr val="tx1"/>
                </a:solidFill>
              </a:rPr>
              <a:t>Cold</a:t>
            </a:r>
            <a:r>
              <a:rPr lang="es-CO" sz="2667" dirty="0">
                <a:solidFill>
                  <a:schemeClr val="tx1"/>
                </a:solidFill>
              </a:rPr>
              <a:t> </a:t>
            </a:r>
            <a:r>
              <a:rPr lang="es-CO" sz="2667" dirty="0" err="1">
                <a:solidFill>
                  <a:schemeClr val="tx1"/>
                </a:solidFill>
              </a:rPr>
              <a:t>Rolled</a:t>
            </a:r>
            <a:r>
              <a:rPr lang="es-CO" sz="2667" dirty="0">
                <a:solidFill>
                  <a:schemeClr val="tx1"/>
                </a:solidFill>
              </a:rPr>
              <a:t> - acero laminado en frio es el resultado de un proceso industrial conocido como laminado.</a:t>
            </a:r>
          </a:p>
          <a:p>
            <a:r>
              <a:rPr lang="es-CO" sz="2667" dirty="0">
                <a:solidFill>
                  <a:schemeClr val="tx1"/>
                </a:solidFill>
              </a:rPr>
              <a:t>Laminación o rolado por medio del cual a través de presión por medio de rodillos se adelgaza o se reduce el espesor de bobinas de acero </a:t>
            </a:r>
            <a:r>
              <a:rPr lang="es-CO" sz="2667" dirty="0" err="1">
                <a:solidFill>
                  <a:schemeClr val="tx1"/>
                </a:solidFill>
              </a:rPr>
              <a:t>hot</a:t>
            </a:r>
            <a:r>
              <a:rPr lang="es-CO" sz="2667" dirty="0">
                <a:solidFill>
                  <a:schemeClr val="tx1"/>
                </a:solidFill>
              </a:rPr>
              <a:t> </a:t>
            </a:r>
            <a:r>
              <a:rPr lang="es-CO" sz="2667" dirty="0" err="1">
                <a:solidFill>
                  <a:schemeClr val="tx1"/>
                </a:solidFill>
              </a:rPr>
              <a:t>rolled</a:t>
            </a:r>
            <a:r>
              <a:rPr lang="es-CO" sz="2667" dirty="0">
                <a:solidFill>
                  <a:schemeClr val="tx1"/>
                </a:solidFill>
              </a:rPr>
              <a:t> - acero laminado en caliente. </a:t>
            </a:r>
          </a:p>
        </p:txBody>
      </p:sp>
      <p:sp>
        <p:nvSpPr>
          <p:cNvPr id="14" name="CuadroTexto 13">
            <a:extLst>
              <a:ext uri="{FF2B5EF4-FFF2-40B4-BE49-F238E27FC236}">
                <a16:creationId xmlns:a16="http://schemas.microsoft.com/office/drawing/2014/main" id="{6EF47627-C496-4A95-A57B-B813495D5CC6}"/>
              </a:ext>
            </a:extLst>
          </p:cNvPr>
          <p:cNvSpPr txBox="1"/>
          <p:nvPr/>
        </p:nvSpPr>
        <p:spPr>
          <a:xfrm>
            <a:off x="4916128" y="4504351"/>
            <a:ext cx="6096000" cy="1734064"/>
          </a:xfrm>
          <a:prstGeom prst="rect">
            <a:avLst/>
          </a:prstGeom>
          <a:noFill/>
        </p:spPr>
        <p:txBody>
          <a:bodyPr wrap="square">
            <a:spAutoFit/>
          </a:bodyPr>
          <a:lstStyle>
            <a:defPPr marR="0" lvl="0" algn="l" rtl="0">
              <a:lnSpc>
                <a:spcPct val="100000"/>
              </a:lnSpc>
              <a:spcBef>
                <a:spcPts val="0"/>
              </a:spcBef>
              <a:spcAft>
                <a:spcPts val="0"/>
              </a:spcAft>
              <a:defRPr/>
            </a:defPPr>
            <a:lvl1pPr marL="0" indent="0">
              <a:buClr>
                <a:schemeClr val="bg1"/>
              </a:buClr>
              <a:buFont typeface="Arial" panose="020B0604020202020204" pitchFamily="34" charset="0"/>
              <a:buNone/>
              <a:defRPr sz="2000">
                <a:solidFill>
                  <a:schemeClr val="bg1"/>
                </a:solidFill>
                <a:latin typeface="Arial" panose="020B0604020202020204" pitchFamily="34" charset="0"/>
                <a:ea typeface="Arial" panose="020B0604020202020204" pitchFamily="34" charset="0"/>
              </a:defRPr>
            </a:lvl1pPr>
          </a:lstStyle>
          <a:p>
            <a:r>
              <a:rPr lang="es-ES" sz="2667" dirty="0">
                <a:solidFill>
                  <a:schemeClr val="tx1"/>
                </a:solidFill>
              </a:rPr>
              <a:t>Utilizado -&gt;&gt; metalmecánica, autopartes, construcción, agrícola, carpintería metálica o ornamentación y fabricación de perfiles</a:t>
            </a:r>
            <a:endParaRPr lang="es-CO" sz="2667" dirty="0">
              <a:solidFill>
                <a:schemeClr val="tx1"/>
              </a:solidFill>
            </a:endParaRPr>
          </a:p>
        </p:txBody>
      </p:sp>
    </p:spTree>
    <p:extLst>
      <p:ext uri="{BB962C8B-B14F-4D97-AF65-F5344CB8AC3E}">
        <p14:creationId xmlns:p14="http://schemas.microsoft.com/office/powerpoint/2010/main" val="177252160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350;p1">
            <a:extLst>
              <a:ext uri="{FF2B5EF4-FFF2-40B4-BE49-F238E27FC236}">
                <a16:creationId xmlns:a16="http://schemas.microsoft.com/office/drawing/2014/main" id="{DC8B2C72-7C70-45C0-8335-26BF994D487C}"/>
              </a:ext>
            </a:extLst>
          </p:cNvPr>
          <p:cNvSpPr txBox="1"/>
          <p:nvPr/>
        </p:nvSpPr>
        <p:spPr>
          <a:xfrm>
            <a:off x="255638" y="210632"/>
            <a:ext cx="10852380" cy="697509"/>
          </a:xfrm>
          <a:prstGeom prst="rect">
            <a:avLst/>
          </a:prstGeom>
          <a:noFill/>
          <a:ln>
            <a:noFill/>
          </a:ln>
        </p:spPr>
        <p:txBody>
          <a:bodyPr spcFirstLastPara="1" wrap="square" lIns="121900" tIns="60933" rIns="121900" bIns="60933" anchor="t" anchorCtr="0">
            <a:spAutoFit/>
          </a:bodyPr>
          <a:lstStyle/>
          <a:p>
            <a:pPr algn="ctr"/>
            <a:r>
              <a:rPr lang="es-ES" sz="3733" dirty="0">
                <a:latin typeface="Jacques Francois Shadow"/>
                <a:sym typeface="Jacques Francois Shadow"/>
              </a:rPr>
              <a:t>LÁMINA GALVANIZADA PREPINTADA</a:t>
            </a:r>
          </a:p>
        </p:txBody>
      </p:sp>
      <p:pic>
        <p:nvPicPr>
          <p:cNvPr id="3" name="Imagen 2">
            <a:extLst>
              <a:ext uri="{FF2B5EF4-FFF2-40B4-BE49-F238E27FC236}">
                <a16:creationId xmlns:a16="http://schemas.microsoft.com/office/drawing/2014/main" id="{E53E6353-6F1F-4C99-91CF-36509B8506B5}"/>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12956" y="908204"/>
            <a:ext cx="2340077" cy="1559891"/>
          </a:xfrm>
          <a:prstGeom prst="rect">
            <a:avLst/>
          </a:prstGeom>
          <a:noFill/>
          <a:ln>
            <a:solidFill>
              <a:schemeClr val="tx1"/>
            </a:solidFill>
          </a:ln>
        </p:spPr>
      </p:pic>
      <p:pic>
        <p:nvPicPr>
          <p:cNvPr id="4" name="Imagen 3">
            <a:extLst>
              <a:ext uri="{FF2B5EF4-FFF2-40B4-BE49-F238E27FC236}">
                <a16:creationId xmlns:a16="http://schemas.microsoft.com/office/drawing/2014/main" id="{7216F77B-D966-423A-8AE9-7D3B54ADF7F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9267" y="2671869"/>
            <a:ext cx="2835101" cy="1891281"/>
          </a:xfrm>
          <a:prstGeom prst="rect">
            <a:avLst/>
          </a:prstGeom>
          <a:noFill/>
          <a:ln>
            <a:solidFill>
              <a:schemeClr val="tx1"/>
            </a:solidFill>
          </a:ln>
        </p:spPr>
      </p:pic>
      <p:pic>
        <p:nvPicPr>
          <p:cNvPr id="5" name="Imagen 4">
            <a:extLst>
              <a:ext uri="{FF2B5EF4-FFF2-40B4-BE49-F238E27FC236}">
                <a16:creationId xmlns:a16="http://schemas.microsoft.com/office/drawing/2014/main" id="{EDE0A35A-8B47-43E4-872C-674F6E60BC17}"/>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55638" y="4765983"/>
            <a:ext cx="2339764" cy="1560831"/>
          </a:xfrm>
          <a:prstGeom prst="rect">
            <a:avLst/>
          </a:prstGeom>
          <a:noFill/>
          <a:ln>
            <a:noFill/>
          </a:ln>
        </p:spPr>
      </p:pic>
      <p:sp>
        <p:nvSpPr>
          <p:cNvPr id="7" name="CuadroTexto 6">
            <a:extLst>
              <a:ext uri="{FF2B5EF4-FFF2-40B4-BE49-F238E27FC236}">
                <a16:creationId xmlns:a16="http://schemas.microsoft.com/office/drawing/2014/main" id="{E1C9FFA3-5292-4F79-A2D5-B140E91E0BC2}"/>
              </a:ext>
            </a:extLst>
          </p:cNvPr>
          <p:cNvSpPr txBox="1"/>
          <p:nvPr/>
        </p:nvSpPr>
        <p:spPr>
          <a:xfrm>
            <a:off x="4463847" y="1667822"/>
            <a:ext cx="6096000" cy="748988"/>
          </a:xfrm>
          <a:prstGeom prst="rect">
            <a:avLst/>
          </a:prstGeom>
          <a:noFill/>
        </p:spPr>
        <p:txBody>
          <a:bodyPr wrap="square">
            <a:spAutoFit/>
          </a:bodyPr>
          <a:lstStyle/>
          <a:p>
            <a:r>
              <a:rPr lang="es-ES" sz="2400" dirty="0">
                <a:latin typeface="Arial" panose="020B0604020202020204" pitchFamily="34" charset="0"/>
                <a:ea typeface="Arial" panose="020B0604020202020204" pitchFamily="34" charset="0"/>
              </a:rPr>
              <a:t>C</a:t>
            </a:r>
            <a:r>
              <a:rPr lang="es-ES" sz="1867" dirty="0">
                <a:latin typeface="Arial" panose="020B0604020202020204" pitchFamily="34" charset="0"/>
                <a:ea typeface="Arial" panose="020B0604020202020204" pitchFamily="34" charset="0"/>
              </a:rPr>
              <a:t>ombina las propiedades del acero galvanizado con la protección de un recubrimiento orgánico adicional</a:t>
            </a:r>
            <a:endParaRPr lang="es-CO" sz="2400" dirty="0"/>
          </a:p>
        </p:txBody>
      </p:sp>
      <p:sp>
        <p:nvSpPr>
          <p:cNvPr id="9" name="CuadroTexto 8">
            <a:extLst>
              <a:ext uri="{FF2B5EF4-FFF2-40B4-BE49-F238E27FC236}">
                <a16:creationId xmlns:a16="http://schemas.microsoft.com/office/drawing/2014/main" id="{CD2E1EDB-9C09-4E9C-8CBB-F75DC798B233}"/>
              </a:ext>
            </a:extLst>
          </p:cNvPr>
          <p:cNvSpPr txBox="1"/>
          <p:nvPr/>
        </p:nvSpPr>
        <p:spPr>
          <a:xfrm>
            <a:off x="4463847" y="3125065"/>
            <a:ext cx="6096000" cy="954300"/>
          </a:xfrm>
          <a:prstGeom prst="rect">
            <a:avLst/>
          </a:prstGeom>
          <a:noFill/>
        </p:spPr>
        <p:txBody>
          <a:bodyPr wrap="square">
            <a:spAutoFit/>
          </a:bodyPr>
          <a:lstStyle/>
          <a:p>
            <a:r>
              <a:rPr lang="es-ES" sz="1867" dirty="0">
                <a:latin typeface="Arial" panose="020B0604020202020204" pitchFamily="34" charset="0"/>
                <a:ea typeface="Arial" panose="020B0604020202020204" pitchFamily="34" charset="0"/>
              </a:rPr>
              <a:t>mobiliario metálico, elementos para calefacción, ventilación, aire acondicionado </a:t>
            </a:r>
            <a:r>
              <a:rPr lang="es-CO" sz="1867" dirty="0">
                <a:latin typeface="Arial" panose="020B0604020202020204" pitchFamily="34" charset="0"/>
                <a:ea typeface="Arial" panose="020B0604020202020204" pitchFamily="34" charset="0"/>
              </a:rPr>
              <a:t>fabricación de cubierta y fachadas.</a:t>
            </a:r>
            <a:endParaRPr lang="es-CO" sz="2400" dirty="0"/>
          </a:p>
        </p:txBody>
      </p:sp>
    </p:spTree>
    <p:extLst>
      <p:ext uri="{BB962C8B-B14F-4D97-AF65-F5344CB8AC3E}">
        <p14:creationId xmlns:p14="http://schemas.microsoft.com/office/powerpoint/2010/main" val="317694837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370;p4">
            <a:extLst>
              <a:ext uri="{FF2B5EF4-FFF2-40B4-BE49-F238E27FC236}">
                <a16:creationId xmlns:a16="http://schemas.microsoft.com/office/drawing/2014/main" id="{24ABA755-D78F-46D9-9E5C-770AD760A687}"/>
              </a:ext>
            </a:extLst>
          </p:cNvPr>
          <p:cNvSpPr txBox="1"/>
          <p:nvPr/>
        </p:nvSpPr>
        <p:spPr>
          <a:xfrm>
            <a:off x="344130" y="325504"/>
            <a:ext cx="10520516" cy="697509"/>
          </a:xfrm>
          <a:prstGeom prst="rect">
            <a:avLst/>
          </a:prstGeom>
          <a:noFill/>
          <a:ln>
            <a:noFill/>
          </a:ln>
        </p:spPr>
        <p:txBody>
          <a:bodyPr spcFirstLastPara="1" wrap="square" lIns="121900" tIns="60933" rIns="121900" bIns="60933" anchor="t" anchorCtr="0">
            <a:spAutoFit/>
          </a:bodyPr>
          <a:lstStyle/>
          <a:p>
            <a:pPr algn="ctr"/>
            <a:r>
              <a:rPr lang="es-419" sz="3733" dirty="0">
                <a:solidFill>
                  <a:schemeClr val="lt1"/>
                </a:solidFill>
                <a:latin typeface="Jacques Francois Shadow"/>
                <a:ea typeface="Jacques Francois Shadow"/>
                <a:cs typeface="Jacques Francois Shadow"/>
                <a:sym typeface="Jacques Francois Shadow"/>
              </a:rPr>
              <a:t>CHAPAS - LAMINAS GALVANIZADAS</a:t>
            </a:r>
            <a:endParaRPr lang="pt-BR" sz="3733" dirty="0">
              <a:solidFill>
                <a:schemeClr val="lt1"/>
              </a:solidFill>
              <a:latin typeface="Jacques Francois Shadow"/>
              <a:ea typeface="Jacques Francois Shadow"/>
              <a:cs typeface="Jacques Francois Shadow"/>
              <a:sym typeface="Jacques Francois Shadow"/>
            </a:endParaRPr>
          </a:p>
        </p:txBody>
      </p:sp>
      <p:sp>
        <p:nvSpPr>
          <p:cNvPr id="4" name="CuadroTexto 3">
            <a:extLst>
              <a:ext uri="{FF2B5EF4-FFF2-40B4-BE49-F238E27FC236}">
                <a16:creationId xmlns:a16="http://schemas.microsoft.com/office/drawing/2014/main" id="{915A44DE-73E5-4B79-8629-DF4D896663BA}"/>
              </a:ext>
            </a:extLst>
          </p:cNvPr>
          <p:cNvSpPr txBox="1"/>
          <p:nvPr/>
        </p:nvSpPr>
        <p:spPr>
          <a:xfrm>
            <a:off x="344130" y="1484962"/>
            <a:ext cx="6351637" cy="5017527"/>
          </a:xfrm>
          <a:prstGeom prst="rect">
            <a:avLst/>
          </a:prstGeom>
          <a:noFill/>
        </p:spPr>
        <p:txBody>
          <a:bodyPr wrap="square">
            <a:spAutoFit/>
          </a:bodyPr>
          <a:lstStyle>
            <a:defPPr marR="0" lvl="0" algn="l" rtl="0">
              <a:lnSpc>
                <a:spcPct val="100000"/>
              </a:lnSpc>
              <a:spcBef>
                <a:spcPts val="0"/>
              </a:spcBef>
              <a:spcAft>
                <a:spcPts val="0"/>
              </a:spcAft>
              <a:defRPr/>
            </a:defPPr>
            <a:lvl1pPr marL="0" indent="0">
              <a:buClr>
                <a:schemeClr val="bg1"/>
              </a:buClr>
              <a:buFont typeface="Arial" panose="020B0604020202020204" pitchFamily="34" charset="0"/>
              <a:buNone/>
              <a:defRPr sz="2000">
                <a:solidFill>
                  <a:schemeClr val="bg1"/>
                </a:solidFill>
                <a:latin typeface="Arial" panose="020B0604020202020204" pitchFamily="34" charset="0"/>
                <a:ea typeface="Arial" panose="020B0604020202020204" pitchFamily="34" charset="0"/>
              </a:defRPr>
            </a:lvl1pPr>
          </a:lstStyle>
          <a:p>
            <a:r>
              <a:rPr lang="es-CO" sz="2667" dirty="0">
                <a:solidFill>
                  <a:schemeClr val="tx1"/>
                </a:solidFill>
              </a:rPr>
              <a:t>Chapa Negra - &gt;&gt; Laminas en caliente</a:t>
            </a:r>
          </a:p>
          <a:p>
            <a:endParaRPr lang="es-CO" sz="2667" dirty="0">
              <a:solidFill>
                <a:schemeClr val="tx1"/>
              </a:solidFill>
            </a:endParaRPr>
          </a:p>
          <a:p>
            <a:r>
              <a:rPr lang="es-CO" sz="2667" dirty="0">
                <a:solidFill>
                  <a:schemeClr val="tx1"/>
                </a:solidFill>
              </a:rPr>
              <a:t>Chapa Decapada -&gt;&gt; libre de óxidos e incrustaciones</a:t>
            </a:r>
          </a:p>
          <a:p>
            <a:endParaRPr lang="es-CO" sz="2667" dirty="0">
              <a:solidFill>
                <a:schemeClr val="tx1"/>
              </a:solidFill>
            </a:endParaRPr>
          </a:p>
          <a:p>
            <a:r>
              <a:rPr lang="es-CO" sz="2667" dirty="0">
                <a:solidFill>
                  <a:schemeClr val="tx1"/>
                </a:solidFill>
              </a:rPr>
              <a:t>Chapa Blanca -&gt;&gt; Se reduce a espesor deseado, tratamiento térmico, proceso de laminación, endurecimiento y acabado final</a:t>
            </a:r>
          </a:p>
          <a:p>
            <a:endParaRPr lang="es-CO" sz="2667" dirty="0">
              <a:solidFill>
                <a:schemeClr val="tx1"/>
              </a:solidFill>
            </a:endParaRPr>
          </a:p>
          <a:p>
            <a:endParaRPr lang="es-CO" sz="2667" dirty="0">
              <a:solidFill>
                <a:schemeClr val="tx1"/>
              </a:solidFill>
            </a:endParaRPr>
          </a:p>
          <a:p>
            <a:endParaRPr lang="es-CO" sz="2667" dirty="0">
              <a:solidFill>
                <a:schemeClr val="tx1"/>
              </a:solidFill>
            </a:endParaRPr>
          </a:p>
        </p:txBody>
      </p:sp>
      <p:pic>
        <p:nvPicPr>
          <p:cNvPr id="5" name="Imagen 4" descr="Imagen de la pantalla de un celular con texto&#10;&#10;Descripción generada automáticamente con confianza baja">
            <a:extLst>
              <a:ext uri="{FF2B5EF4-FFF2-40B4-BE49-F238E27FC236}">
                <a16:creationId xmlns:a16="http://schemas.microsoft.com/office/drawing/2014/main" id="{1C48AF2E-63B6-4922-9B68-71082E2602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95767" y="2477347"/>
            <a:ext cx="5207000" cy="1903307"/>
          </a:xfrm>
          <a:prstGeom prst="rect">
            <a:avLst/>
          </a:prstGeom>
          <a:ln>
            <a:solidFill>
              <a:schemeClr val="tx1"/>
            </a:solidFill>
          </a:ln>
        </p:spPr>
      </p:pic>
    </p:spTree>
    <p:extLst>
      <p:ext uri="{BB962C8B-B14F-4D97-AF65-F5344CB8AC3E}">
        <p14:creationId xmlns:p14="http://schemas.microsoft.com/office/powerpoint/2010/main" val="36858157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8283F9BE-D98A-4DEA-9E71-3CE1E48FBAD4}"/>
              </a:ext>
            </a:extLst>
          </p:cNvPr>
          <p:cNvSpPr txBox="1"/>
          <p:nvPr/>
        </p:nvSpPr>
        <p:spPr>
          <a:xfrm>
            <a:off x="341471" y="207031"/>
            <a:ext cx="4975123" cy="1200329"/>
          </a:xfrm>
          <a:prstGeom prst="rect">
            <a:avLst/>
          </a:prstGeom>
          <a:noFill/>
        </p:spPr>
        <p:txBody>
          <a:bodyPr wrap="square">
            <a:spAutoFit/>
          </a:bodyPr>
          <a:lstStyle>
            <a:defPPr marR="0" lvl="0" algn="l" rtl="0">
              <a:lnSpc>
                <a:spcPct val="100000"/>
              </a:lnSpc>
              <a:spcBef>
                <a:spcPts val="0"/>
              </a:spcBef>
              <a:spcAft>
                <a:spcPts val="0"/>
              </a:spcAft>
              <a:defRPr/>
            </a:defPPr>
            <a:lvl1pPr marL="342900" indent="-342900">
              <a:buClr>
                <a:schemeClr val="bg1"/>
              </a:buClr>
              <a:buFont typeface="Arial" panose="020B0604020202020204" pitchFamily="34" charset="0"/>
              <a:buChar char="•"/>
              <a:defRPr sz="2000">
                <a:solidFill>
                  <a:schemeClr val="bg1"/>
                </a:solidFill>
                <a:latin typeface="Arial" panose="020B0604020202020204" pitchFamily="34" charset="0"/>
                <a:ea typeface="Arial" panose="020B0604020202020204" pitchFamily="34" charset="0"/>
              </a:defRPr>
            </a:lvl1pPr>
          </a:lstStyle>
          <a:p>
            <a:pPr marL="0" indent="0">
              <a:buClrTx/>
              <a:buNone/>
            </a:pPr>
            <a:r>
              <a:rPr lang="es-ES" sz="2400" dirty="0">
                <a:solidFill>
                  <a:schemeClr val="tx1"/>
                </a:solidFill>
              </a:rPr>
              <a:t>Chapa Galvanizada -&gt;&gt; </a:t>
            </a:r>
            <a:r>
              <a:rPr lang="es-CO" sz="2400" dirty="0">
                <a:solidFill>
                  <a:schemeClr val="tx1"/>
                </a:solidFill>
              </a:rPr>
              <a:t>Revistiendo las chapas Negras con Cinc</a:t>
            </a:r>
            <a:r>
              <a:rPr lang="es-ES" sz="2400" dirty="0">
                <a:solidFill>
                  <a:schemeClr val="tx1"/>
                </a:solidFill>
              </a:rPr>
              <a:t> </a:t>
            </a:r>
          </a:p>
        </p:txBody>
      </p:sp>
      <p:sp>
        <p:nvSpPr>
          <p:cNvPr id="3" name="CuadroTexto 2">
            <a:extLst>
              <a:ext uri="{FF2B5EF4-FFF2-40B4-BE49-F238E27FC236}">
                <a16:creationId xmlns:a16="http://schemas.microsoft.com/office/drawing/2014/main" id="{E278D58A-53F5-4335-BBFF-9ED653F7E94D}"/>
              </a:ext>
            </a:extLst>
          </p:cNvPr>
          <p:cNvSpPr txBox="1"/>
          <p:nvPr/>
        </p:nvSpPr>
        <p:spPr>
          <a:xfrm>
            <a:off x="500115" y="1518576"/>
            <a:ext cx="2696701" cy="830997"/>
          </a:xfrm>
          <a:prstGeom prst="rect">
            <a:avLst/>
          </a:prstGeom>
          <a:noFill/>
        </p:spPr>
        <p:txBody>
          <a:bodyPr wrap="square">
            <a:spAutoFit/>
          </a:bodyPr>
          <a:lstStyle>
            <a:defPPr marR="0" lvl="0" algn="l" rtl="0">
              <a:lnSpc>
                <a:spcPct val="100000"/>
              </a:lnSpc>
              <a:spcBef>
                <a:spcPts val="0"/>
              </a:spcBef>
              <a:spcAft>
                <a:spcPts val="0"/>
              </a:spcAft>
              <a:defRPr/>
            </a:defPPr>
            <a:lvl1pPr marL="342900" indent="-342900">
              <a:buClr>
                <a:schemeClr val="bg1"/>
              </a:buClr>
              <a:buFont typeface="Arial" panose="020B0604020202020204" pitchFamily="34" charset="0"/>
              <a:buChar char="•"/>
              <a:defRPr sz="2000">
                <a:solidFill>
                  <a:schemeClr val="bg1"/>
                </a:solidFill>
                <a:latin typeface="Arial" panose="020B0604020202020204" pitchFamily="34" charset="0"/>
                <a:ea typeface="Arial" panose="020B0604020202020204" pitchFamily="34" charset="0"/>
              </a:defRPr>
            </a:lvl1pPr>
          </a:lstStyle>
          <a:p>
            <a:pPr marL="0" indent="0">
              <a:buClrTx/>
              <a:buNone/>
            </a:pPr>
            <a:r>
              <a:rPr lang="es-ES" sz="2400" dirty="0">
                <a:solidFill>
                  <a:schemeClr val="tx1"/>
                </a:solidFill>
              </a:rPr>
              <a:t>Chapa estriada - chapa lagrimada</a:t>
            </a:r>
          </a:p>
        </p:txBody>
      </p:sp>
      <p:pic>
        <p:nvPicPr>
          <p:cNvPr id="4" name="Imagen 3" descr="Imagen que contiene tela, alfombra&#10;&#10;Descripción generada automáticamente">
            <a:extLst>
              <a:ext uri="{FF2B5EF4-FFF2-40B4-BE49-F238E27FC236}">
                <a16:creationId xmlns:a16="http://schemas.microsoft.com/office/drawing/2014/main" id="{045AE3EE-13EB-4290-8EB4-A87B367BAC38}"/>
              </a:ext>
            </a:extLst>
          </p:cNvPr>
          <p:cNvPicPr>
            <a:picLocks noChangeAspect="1"/>
          </p:cNvPicPr>
          <p:nvPr/>
        </p:nvPicPr>
        <p:blipFill>
          <a:blip r:embed="rId2"/>
          <a:stretch>
            <a:fillRect/>
          </a:stretch>
        </p:blipFill>
        <p:spPr>
          <a:xfrm>
            <a:off x="3196817" y="1515719"/>
            <a:ext cx="3898900" cy="1551940"/>
          </a:xfrm>
          <a:prstGeom prst="rect">
            <a:avLst/>
          </a:prstGeom>
          <a:ln>
            <a:solidFill>
              <a:schemeClr val="tx1"/>
            </a:solidFill>
          </a:ln>
        </p:spPr>
      </p:pic>
      <p:pic>
        <p:nvPicPr>
          <p:cNvPr id="5" name="Imagen 4" descr="Tabla&#10;&#10;Descripción generada automáticamente">
            <a:extLst>
              <a:ext uri="{FF2B5EF4-FFF2-40B4-BE49-F238E27FC236}">
                <a16:creationId xmlns:a16="http://schemas.microsoft.com/office/drawing/2014/main" id="{F4CB2253-2E49-4961-9F72-DFAF9578C877}"/>
              </a:ext>
            </a:extLst>
          </p:cNvPr>
          <p:cNvPicPr>
            <a:picLocks noChangeAspect="1"/>
          </p:cNvPicPr>
          <p:nvPr/>
        </p:nvPicPr>
        <p:blipFill>
          <a:blip r:embed="rId3"/>
          <a:stretch>
            <a:fillRect/>
          </a:stretch>
        </p:blipFill>
        <p:spPr>
          <a:xfrm>
            <a:off x="7344699" y="1031180"/>
            <a:ext cx="4635500" cy="2050627"/>
          </a:xfrm>
          <a:prstGeom prst="rect">
            <a:avLst/>
          </a:prstGeom>
        </p:spPr>
      </p:pic>
      <p:sp>
        <p:nvSpPr>
          <p:cNvPr id="6" name="CuadroTexto 5">
            <a:extLst>
              <a:ext uri="{FF2B5EF4-FFF2-40B4-BE49-F238E27FC236}">
                <a16:creationId xmlns:a16="http://schemas.microsoft.com/office/drawing/2014/main" id="{D04EEE80-3C48-4740-8FFA-98DAA078EC3B}"/>
              </a:ext>
            </a:extLst>
          </p:cNvPr>
          <p:cNvSpPr txBox="1"/>
          <p:nvPr/>
        </p:nvSpPr>
        <p:spPr>
          <a:xfrm>
            <a:off x="598171" y="3687554"/>
            <a:ext cx="2961107" cy="461665"/>
          </a:xfrm>
          <a:prstGeom prst="rect">
            <a:avLst/>
          </a:prstGeom>
          <a:noFill/>
        </p:spPr>
        <p:txBody>
          <a:bodyPr wrap="square">
            <a:spAutoFit/>
          </a:bodyPr>
          <a:lstStyle>
            <a:defPPr marR="0" lvl="0" algn="l" rtl="0">
              <a:lnSpc>
                <a:spcPct val="100000"/>
              </a:lnSpc>
              <a:spcBef>
                <a:spcPts val="0"/>
              </a:spcBef>
              <a:spcAft>
                <a:spcPts val="0"/>
              </a:spcAft>
              <a:defRPr/>
            </a:defPPr>
            <a:lvl1pPr marL="342900" indent="-342900">
              <a:buClr>
                <a:schemeClr val="bg1"/>
              </a:buClr>
              <a:buFont typeface="Arial" panose="020B0604020202020204" pitchFamily="34" charset="0"/>
              <a:buChar char="•"/>
              <a:defRPr sz="2000">
                <a:solidFill>
                  <a:schemeClr val="bg1"/>
                </a:solidFill>
                <a:latin typeface="Arial" panose="020B0604020202020204" pitchFamily="34" charset="0"/>
                <a:ea typeface="Arial" panose="020B0604020202020204" pitchFamily="34" charset="0"/>
              </a:defRPr>
            </a:lvl1pPr>
          </a:lstStyle>
          <a:p>
            <a:pPr marL="0" indent="0">
              <a:buClrTx/>
              <a:buNone/>
            </a:pPr>
            <a:r>
              <a:rPr lang="es-ES" sz="2400" dirty="0">
                <a:solidFill>
                  <a:schemeClr val="tx1"/>
                </a:solidFill>
              </a:rPr>
              <a:t>Chapa estampada</a:t>
            </a:r>
          </a:p>
        </p:txBody>
      </p:sp>
      <p:sp>
        <p:nvSpPr>
          <p:cNvPr id="8" name="CuadroTexto 7">
            <a:extLst>
              <a:ext uri="{FF2B5EF4-FFF2-40B4-BE49-F238E27FC236}">
                <a16:creationId xmlns:a16="http://schemas.microsoft.com/office/drawing/2014/main" id="{A3114D82-ECF7-4C66-9029-A1258FEBAB6D}"/>
              </a:ext>
            </a:extLst>
          </p:cNvPr>
          <p:cNvSpPr txBox="1"/>
          <p:nvPr/>
        </p:nvSpPr>
        <p:spPr>
          <a:xfrm>
            <a:off x="4757479" y="3287003"/>
            <a:ext cx="2677037" cy="461665"/>
          </a:xfrm>
          <a:prstGeom prst="rect">
            <a:avLst/>
          </a:prstGeom>
          <a:noFill/>
        </p:spPr>
        <p:txBody>
          <a:bodyPr wrap="square">
            <a:spAutoFit/>
          </a:bodyPr>
          <a:lstStyle>
            <a:defPPr marR="0" lvl="0" algn="l" rtl="0">
              <a:lnSpc>
                <a:spcPct val="100000"/>
              </a:lnSpc>
              <a:spcBef>
                <a:spcPts val="0"/>
              </a:spcBef>
              <a:spcAft>
                <a:spcPts val="0"/>
              </a:spcAft>
              <a:defRPr/>
            </a:defPPr>
            <a:lvl1pPr marL="0" indent="0">
              <a:buClrTx/>
              <a:buFont typeface="Arial" panose="020B0604020202020204" pitchFamily="34" charset="0"/>
              <a:buNone/>
              <a:defRPr sz="1800">
                <a:solidFill>
                  <a:schemeClr val="tx1"/>
                </a:solidFill>
                <a:latin typeface="Arial" panose="020B0604020202020204" pitchFamily="34" charset="0"/>
                <a:ea typeface="Arial" panose="020B0604020202020204" pitchFamily="34" charset="0"/>
              </a:defRPr>
            </a:lvl1pPr>
          </a:lstStyle>
          <a:p>
            <a:r>
              <a:rPr lang="es-ES" sz="2400" dirty="0"/>
              <a:t>Chapa perforada</a:t>
            </a:r>
            <a:endParaRPr lang="es-CO" sz="2400" dirty="0"/>
          </a:p>
        </p:txBody>
      </p:sp>
      <p:pic>
        <p:nvPicPr>
          <p:cNvPr id="9" name="Imagen 8" descr="Un conjunto de letras negras en un fondo blanco&#10;&#10;Descripción generada automáticamente con confianza baja">
            <a:extLst>
              <a:ext uri="{FF2B5EF4-FFF2-40B4-BE49-F238E27FC236}">
                <a16:creationId xmlns:a16="http://schemas.microsoft.com/office/drawing/2014/main" id="{A18927A0-53F5-4DC3-8390-E0F07A0E63EF}"/>
              </a:ext>
            </a:extLst>
          </p:cNvPr>
          <p:cNvPicPr>
            <a:picLocks noChangeAspect="1"/>
          </p:cNvPicPr>
          <p:nvPr/>
        </p:nvPicPr>
        <p:blipFill>
          <a:blip r:embed="rId4"/>
          <a:stretch>
            <a:fillRect/>
          </a:stretch>
        </p:blipFill>
        <p:spPr>
          <a:xfrm>
            <a:off x="341471" y="4453920"/>
            <a:ext cx="3898901" cy="1771008"/>
          </a:xfrm>
          <a:prstGeom prst="rect">
            <a:avLst/>
          </a:prstGeom>
          <a:ln>
            <a:solidFill>
              <a:schemeClr val="tx1"/>
            </a:solidFill>
          </a:ln>
        </p:spPr>
      </p:pic>
      <p:pic>
        <p:nvPicPr>
          <p:cNvPr id="10" name="Imagen 9" descr="Un conjunto de letras negras en un fondo blanco&#10;&#10;Descripción generada automáticamente con confianza media">
            <a:extLst>
              <a:ext uri="{FF2B5EF4-FFF2-40B4-BE49-F238E27FC236}">
                <a16:creationId xmlns:a16="http://schemas.microsoft.com/office/drawing/2014/main" id="{C20C0A9A-3B20-40C3-B31D-8F6754B4A760}"/>
              </a:ext>
            </a:extLst>
          </p:cNvPr>
          <p:cNvPicPr>
            <a:picLocks noChangeAspect="1"/>
          </p:cNvPicPr>
          <p:nvPr/>
        </p:nvPicPr>
        <p:blipFill>
          <a:blip r:embed="rId5"/>
          <a:stretch>
            <a:fillRect/>
          </a:stretch>
        </p:blipFill>
        <p:spPr>
          <a:xfrm>
            <a:off x="4497067" y="3760924"/>
            <a:ext cx="3197860" cy="1385993"/>
          </a:xfrm>
          <a:prstGeom prst="rect">
            <a:avLst/>
          </a:prstGeom>
          <a:ln>
            <a:solidFill>
              <a:schemeClr val="tx1"/>
            </a:solidFill>
          </a:ln>
        </p:spPr>
      </p:pic>
      <p:pic>
        <p:nvPicPr>
          <p:cNvPr id="11" name="Imagen 10" descr="Teclado de computadora&#10;&#10;Descripción generada automáticamente con confianza media">
            <a:extLst>
              <a:ext uri="{FF2B5EF4-FFF2-40B4-BE49-F238E27FC236}">
                <a16:creationId xmlns:a16="http://schemas.microsoft.com/office/drawing/2014/main" id="{5180C661-B508-4821-B484-6FFBE331732A}"/>
              </a:ext>
            </a:extLst>
          </p:cNvPr>
          <p:cNvPicPr>
            <a:picLocks noChangeAspect="1"/>
          </p:cNvPicPr>
          <p:nvPr/>
        </p:nvPicPr>
        <p:blipFill>
          <a:blip r:embed="rId6"/>
          <a:stretch>
            <a:fillRect/>
          </a:stretch>
        </p:blipFill>
        <p:spPr>
          <a:xfrm>
            <a:off x="4414940" y="5325883"/>
            <a:ext cx="3362113" cy="1434253"/>
          </a:xfrm>
          <a:prstGeom prst="rect">
            <a:avLst/>
          </a:prstGeom>
          <a:ln>
            <a:solidFill>
              <a:schemeClr val="tx1"/>
            </a:solidFill>
          </a:ln>
        </p:spPr>
      </p:pic>
      <p:pic>
        <p:nvPicPr>
          <p:cNvPr id="12" name="Imagen 11" descr="Imagen en blanco y negro&#10;&#10;Descripción generada automáticamente con confianza baja">
            <a:extLst>
              <a:ext uri="{FF2B5EF4-FFF2-40B4-BE49-F238E27FC236}">
                <a16:creationId xmlns:a16="http://schemas.microsoft.com/office/drawing/2014/main" id="{51F20AA5-3C6D-4D46-81D1-E5B7FA1BE34B}"/>
              </a:ext>
            </a:extLst>
          </p:cNvPr>
          <p:cNvPicPr>
            <a:picLocks noChangeAspect="1"/>
          </p:cNvPicPr>
          <p:nvPr/>
        </p:nvPicPr>
        <p:blipFill>
          <a:blip r:embed="rId7"/>
          <a:stretch>
            <a:fillRect/>
          </a:stretch>
        </p:blipFill>
        <p:spPr>
          <a:xfrm>
            <a:off x="8033747" y="4179996"/>
            <a:ext cx="3836663" cy="1771008"/>
          </a:xfrm>
          <a:prstGeom prst="rect">
            <a:avLst/>
          </a:prstGeom>
          <a:ln>
            <a:solidFill>
              <a:schemeClr val="tx1"/>
            </a:solidFill>
          </a:ln>
        </p:spPr>
      </p:pic>
    </p:spTree>
    <p:extLst>
      <p:ext uri="{BB962C8B-B14F-4D97-AF65-F5344CB8AC3E}">
        <p14:creationId xmlns:p14="http://schemas.microsoft.com/office/powerpoint/2010/main" val="369908450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370;p4">
            <a:extLst>
              <a:ext uri="{FF2B5EF4-FFF2-40B4-BE49-F238E27FC236}">
                <a16:creationId xmlns:a16="http://schemas.microsoft.com/office/drawing/2014/main" id="{8630CD85-533D-4984-AC5A-47B491104FEB}"/>
              </a:ext>
            </a:extLst>
          </p:cNvPr>
          <p:cNvSpPr txBox="1"/>
          <p:nvPr/>
        </p:nvSpPr>
        <p:spPr>
          <a:xfrm>
            <a:off x="2748116" y="325504"/>
            <a:ext cx="6695768" cy="697509"/>
          </a:xfrm>
          <a:prstGeom prst="rect">
            <a:avLst/>
          </a:prstGeom>
          <a:noFill/>
          <a:ln>
            <a:noFill/>
          </a:ln>
        </p:spPr>
        <p:txBody>
          <a:bodyPr spcFirstLastPara="1" wrap="square" lIns="121900" tIns="60933" rIns="121900" bIns="60933" anchor="t" anchorCtr="0">
            <a:spAutoFit/>
          </a:bodyPr>
          <a:lstStyle/>
          <a:p>
            <a:pPr algn="ctr"/>
            <a:r>
              <a:rPr lang="es-419" sz="3733" dirty="0">
                <a:solidFill>
                  <a:schemeClr val="lt1"/>
                </a:solidFill>
                <a:latin typeface="Jacques Francois Shadow"/>
                <a:ea typeface="Jacques Francois Shadow"/>
                <a:cs typeface="Jacques Francois Shadow"/>
                <a:sym typeface="Jacques Francois Shadow"/>
              </a:rPr>
              <a:t>CHAPAS - MINIONDA</a:t>
            </a:r>
            <a:endParaRPr lang="pt-BR" sz="3733" dirty="0">
              <a:solidFill>
                <a:schemeClr val="lt1"/>
              </a:solidFill>
              <a:latin typeface="Jacques Francois Shadow"/>
              <a:ea typeface="Jacques Francois Shadow"/>
              <a:cs typeface="Jacques Francois Shadow"/>
              <a:sym typeface="Jacques Francois Shadow"/>
            </a:endParaRPr>
          </a:p>
        </p:txBody>
      </p:sp>
      <p:sp>
        <p:nvSpPr>
          <p:cNvPr id="4" name="CuadroTexto 3">
            <a:extLst>
              <a:ext uri="{FF2B5EF4-FFF2-40B4-BE49-F238E27FC236}">
                <a16:creationId xmlns:a16="http://schemas.microsoft.com/office/drawing/2014/main" id="{1F24D63A-5301-4E2E-9319-4D0C0C43611A}"/>
              </a:ext>
            </a:extLst>
          </p:cNvPr>
          <p:cNvSpPr txBox="1"/>
          <p:nvPr/>
        </p:nvSpPr>
        <p:spPr>
          <a:xfrm>
            <a:off x="727586" y="1023077"/>
            <a:ext cx="11208775" cy="502766"/>
          </a:xfrm>
          <a:prstGeom prst="rect">
            <a:avLst/>
          </a:prstGeom>
          <a:noFill/>
        </p:spPr>
        <p:txBody>
          <a:bodyPr wrap="square">
            <a:spAutoFit/>
          </a:bodyPr>
          <a:lstStyle>
            <a:defPPr marR="0" lvl="0" algn="l" rtl="0">
              <a:lnSpc>
                <a:spcPct val="100000"/>
              </a:lnSpc>
              <a:spcBef>
                <a:spcPts val="0"/>
              </a:spcBef>
              <a:spcAft>
                <a:spcPts val="0"/>
              </a:spcAft>
              <a:defRPr/>
            </a:defPPr>
            <a:lvl1pPr marL="0" indent="0">
              <a:buClr>
                <a:schemeClr val="bg1"/>
              </a:buClr>
              <a:buFont typeface="Arial" panose="020B0604020202020204" pitchFamily="34" charset="0"/>
              <a:buNone/>
              <a:defRPr sz="2000">
                <a:solidFill>
                  <a:schemeClr val="bg1"/>
                </a:solidFill>
                <a:latin typeface="Arial" panose="020B0604020202020204" pitchFamily="34" charset="0"/>
                <a:ea typeface="Arial" panose="020B0604020202020204" pitchFamily="34" charset="0"/>
              </a:defRPr>
            </a:lvl1pPr>
          </a:lstStyle>
          <a:p>
            <a:r>
              <a:rPr lang="es-CO" sz="2667" dirty="0">
                <a:solidFill>
                  <a:schemeClr val="tx1"/>
                </a:solidFill>
              </a:rPr>
              <a:t>Este tipo de chapas pueden ser galvanizadas, prelacadas o traslúcidas</a:t>
            </a:r>
          </a:p>
        </p:txBody>
      </p:sp>
      <p:pic>
        <p:nvPicPr>
          <p:cNvPr id="5" name="Imagen 4">
            <a:extLst>
              <a:ext uri="{FF2B5EF4-FFF2-40B4-BE49-F238E27FC236}">
                <a16:creationId xmlns:a16="http://schemas.microsoft.com/office/drawing/2014/main" id="{56461DBB-1C76-4A10-BD49-647D599A63F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552950" y="1593729"/>
            <a:ext cx="3086100" cy="660400"/>
          </a:xfrm>
          <a:prstGeom prst="rect">
            <a:avLst/>
          </a:prstGeom>
          <a:noFill/>
          <a:ln>
            <a:solidFill>
              <a:schemeClr val="tx1"/>
            </a:solidFill>
          </a:ln>
        </p:spPr>
      </p:pic>
      <p:pic>
        <p:nvPicPr>
          <p:cNvPr id="6" name="Imagen 5" descr="Tabla&#10;&#10;Descripción generada automáticamente">
            <a:extLst>
              <a:ext uri="{FF2B5EF4-FFF2-40B4-BE49-F238E27FC236}">
                <a16:creationId xmlns:a16="http://schemas.microsoft.com/office/drawing/2014/main" id="{1F5AE818-26C4-4D49-956B-BD7A6AEAFE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8682" y="2494035"/>
            <a:ext cx="8834636" cy="4038463"/>
          </a:xfrm>
          <a:prstGeom prst="rect">
            <a:avLst/>
          </a:prstGeom>
          <a:ln>
            <a:solidFill>
              <a:schemeClr val="tx1"/>
            </a:solidFill>
          </a:ln>
        </p:spPr>
      </p:pic>
    </p:spTree>
    <p:extLst>
      <p:ext uri="{BB962C8B-B14F-4D97-AF65-F5344CB8AC3E}">
        <p14:creationId xmlns:p14="http://schemas.microsoft.com/office/powerpoint/2010/main" val="238379081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350;p1">
            <a:extLst>
              <a:ext uri="{FF2B5EF4-FFF2-40B4-BE49-F238E27FC236}">
                <a16:creationId xmlns:a16="http://schemas.microsoft.com/office/drawing/2014/main" id="{1BD6AFDE-D9B7-4B38-A3AB-E5B3F3414535}"/>
              </a:ext>
            </a:extLst>
          </p:cNvPr>
          <p:cNvSpPr txBox="1"/>
          <p:nvPr/>
        </p:nvSpPr>
        <p:spPr>
          <a:xfrm>
            <a:off x="2183979" y="466270"/>
            <a:ext cx="7824043" cy="697509"/>
          </a:xfrm>
          <a:prstGeom prst="rect">
            <a:avLst/>
          </a:prstGeom>
          <a:noFill/>
          <a:ln>
            <a:noFill/>
          </a:ln>
        </p:spPr>
        <p:txBody>
          <a:bodyPr spcFirstLastPara="1" wrap="square" lIns="121900" tIns="60933" rIns="121900" bIns="60933" anchor="t" anchorCtr="0">
            <a:spAutoFit/>
          </a:bodyPr>
          <a:lstStyle/>
          <a:p>
            <a:pPr algn="ctr"/>
            <a:r>
              <a:rPr lang="es-ES" sz="3733" dirty="0">
                <a:solidFill>
                  <a:schemeClr val="dk1"/>
                </a:solidFill>
                <a:latin typeface="Jacques Francois Shadow"/>
                <a:sym typeface="Jacques Francois Shadow"/>
              </a:rPr>
              <a:t>CHAPA - TRAPEZOIDAL</a:t>
            </a:r>
          </a:p>
        </p:txBody>
      </p:sp>
      <p:sp>
        <p:nvSpPr>
          <p:cNvPr id="7" name="CuadroTexto 6">
            <a:extLst>
              <a:ext uri="{FF2B5EF4-FFF2-40B4-BE49-F238E27FC236}">
                <a16:creationId xmlns:a16="http://schemas.microsoft.com/office/drawing/2014/main" id="{DB7EC1CE-523E-4A64-93FF-3EFF578E52F7}"/>
              </a:ext>
            </a:extLst>
          </p:cNvPr>
          <p:cNvSpPr txBox="1"/>
          <p:nvPr/>
        </p:nvSpPr>
        <p:spPr>
          <a:xfrm>
            <a:off x="1091381" y="1163843"/>
            <a:ext cx="10009239" cy="461665"/>
          </a:xfrm>
          <a:prstGeom prst="rect">
            <a:avLst/>
          </a:prstGeom>
          <a:noFill/>
        </p:spPr>
        <p:txBody>
          <a:bodyPr wrap="square">
            <a:spAutoFit/>
          </a:bodyPr>
          <a:lstStyle>
            <a:defPPr marR="0" lvl="0" algn="l" rtl="0">
              <a:lnSpc>
                <a:spcPct val="100000"/>
              </a:lnSpc>
              <a:spcBef>
                <a:spcPts val="0"/>
              </a:spcBef>
              <a:spcAft>
                <a:spcPts val="0"/>
              </a:spcAft>
              <a:defRPr/>
            </a:defPPr>
            <a:lvl1pPr marL="0" indent="0">
              <a:buClrTx/>
              <a:buFont typeface="Arial" panose="020B0604020202020204" pitchFamily="34" charset="0"/>
              <a:buNone/>
              <a:defRPr sz="1800">
                <a:solidFill>
                  <a:schemeClr val="tx1"/>
                </a:solidFill>
                <a:latin typeface="Arial" panose="020B0604020202020204" pitchFamily="34" charset="0"/>
                <a:ea typeface="Arial" panose="020B0604020202020204" pitchFamily="34" charset="0"/>
              </a:defRPr>
            </a:lvl1pPr>
          </a:lstStyle>
          <a:p>
            <a:r>
              <a:rPr lang="es-CO" sz="2400" dirty="0"/>
              <a:t>Este tipo de chapas pueden ser galvanizadas, prelacadas o traslúcidas</a:t>
            </a:r>
          </a:p>
        </p:txBody>
      </p:sp>
      <p:pic>
        <p:nvPicPr>
          <p:cNvPr id="8" name="Imagen 7">
            <a:extLst>
              <a:ext uri="{FF2B5EF4-FFF2-40B4-BE49-F238E27FC236}">
                <a16:creationId xmlns:a16="http://schemas.microsoft.com/office/drawing/2014/main" id="{0A9BCE32-C3BE-467C-8A9C-56CEEF101CB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552949" y="1656285"/>
            <a:ext cx="3086100" cy="660400"/>
          </a:xfrm>
          <a:prstGeom prst="rect">
            <a:avLst/>
          </a:prstGeom>
          <a:noFill/>
          <a:ln>
            <a:solidFill>
              <a:schemeClr val="tx1"/>
            </a:solidFill>
          </a:ln>
        </p:spPr>
      </p:pic>
      <p:pic>
        <p:nvPicPr>
          <p:cNvPr id="9" name="Imagen 8" descr="Tabla&#10;&#10;Descripción generada automáticamente">
            <a:extLst>
              <a:ext uri="{FF2B5EF4-FFF2-40B4-BE49-F238E27FC236}">
                <a16:creationId xmlns:a16="http://schemas.microsoft.com/office/drawing/2014/main" id="{3CD3A791-8FA6-4292-B1BB-D4B113065F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6821" y="2616036"/>
            <a:ext cx="9138359" cy="3850560"/>
          </a:xfrm>
          <a:prstGeom prst="rect">
            <a:avLst/>
          </a:prstGeom>
          <a:ln>
            <a:solidFill>
              <a:schemeClr val="tx1"/>
            </a:solidFill>
          </a:ln>
        </p:spPr>
      </p:pic>
    </p:spTree>
    <p:extLst>
      <p:ext uri="{BB962C8B-B14F-4D97-AF65-F5344CB8AC3E}">
        <p14:creationId xmlns:p14="http://schemas.microsoft.com/office/powerpoint/2010/main" val="10038307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D962F25-B297-B347-B58C-6CD6018040D6}"/>
              </a:ext>
            </a:extLst>
          </p:cNvPr>
          <p:cNvSpPr>
            <a:spLocks noGrp="1"/>
          </p:cNvSpPr>
          <p:nvPr>
            <p:ph type="title"/>
          </p:nvPr>
        </p:nvSpPr>
        <p:spPr>
          <a:xfrm flipH="1">
            <a:off x="950495" y="609600"/>
            <a:ext cx="190918" cy="457200"/>
          </a:xfrm>
        </p:spPr>
        <p:txBody>
          <a:bodyPr>
            <a:normAutofit fontScale="90000"/>
          </a:bodyPr>
          <a:lstStyle/>
          <a:p>
            <a:r>
              <a:rPr lang="es-CO" dirty="0"/>
              <a:t>.</a:t>
            </a:r>
          </a:p>
        </p:txBody>
      </p:sp>
      <p:sp>
        <p:nvSpPr>
          <p:cNvPr id="3" name="Marcador de contenido 2">
            <a:extLst>
              <a:ext uri="{FF2B5EF4-FFF2-40B4-BE49-F238E27FC236}">
                <a16:creationId xmlns:a16="http://schemas.microsoft.com/office/drawing/2014/main" id="{D819D8BE-D287-28A8-3C7E-E240BF90C942}"/>
              </a:ext>
            </a:extLst>
          </p:cNvPr>
          <p:cNvSpPr>
            <a:spLocks noGrp="1"/>
          </p:cNvSpPr>
          <p:nvPr>
            <p:ph sz="half" idx="1"/>
          </p:nvPr>
        </p:nvSpPr>
        <p:spPr>
          <a:xfrm>
            <a:off x="186909" y="-673768"/>
            <a:ext cx="5909091" cy="6380747"/>
          </a:xfrm>
        </p:spPr>
        <p:txBody>
          <a:bodyPr>
            <a:normAutofit/>
          </a:bodyPr>
          <a:lstStyle/>
          <a:p>
            <a:pPr marL="0" indent="0">
              <a:buNone/>
            </a:pPr>
            <a:r>
              <a:rPr lang="es-CO" sz="2400" dirty="0">
                <a:effectLst/>
                <a:latin typeface="Times New Roman" panose="02020603050405020304" pitchFamily="18" charset="0"/>
                <a:ea typeface="Calibri" panose="020F0502020204030204" pitchFamily="34" charset="0"/>
                <a:cs typeface="Times New Roman" panose="02020603050405020304" pitchFamily="18" charset="0"/>
              </a:rPr>
              <a:t>La mayoría de los productos se realizan en caliente debido a la gran cantidad de deformación requerida y se le llama laminado en caliente, este tipo de laminados están generalmente libres de esfuerzos residuales y sus propiedades son isotrópicas (propiedades iguales en todas sus dimensiones)</a:t>
            </a:r>
            <a:endParaRPr lang="es-CO" sz="24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s-CO" sz="2400" dirty="0"/>
          </a:p>
        </p:txBody>
      </p:sp>
      <p:pic>
        <p:nvPicPr>
          <p:cNvPr id="5" name="Marcador de contenido 4">
            <a:extLst>
              <a:ext uri="{FF2B5EF4-FFF2-40B4-BE49-F238E27FC236}">
                <a16:creationId xmlns:a16="http://schemas.microsoft.com/office/drawing/2014/main" id="{271348C1-8E72-0BD7-CB95-392D43BCFB0E}"/>
              </a:ext>
            </a:extLst>
          </p:cNvPr>
          <p:cNvPicPr>
            <a:picLocks noGrp="1" noChangeAspect="1"/>
          </p:cNvPicPr>
          <p:nvPr>
            <p:ph sz="half" idx="2"/>
          </p:nvPr>
        </p:nvPicPr>
        <p:blipFill>
          <a:blip r:embed="rId2"/>
          <a:stretch>
            <a:fillRect/>
          </a:stretch>
        </p:blipFill>
        <p:spPr>
          <a:xfrm>
            <a:off x="6120064" y="132349"/>
            <a:ext cx="5909090" cy="6119281"/>
          </a:xfrm>
          <a:prstGeom prst="rect">
            <a:avLst/>
          </a:prstGeom>
        </p:spPr>
      </p:pic>
    </p:spTree>
    <p:extLst>
      <p:ext uri="{BB962C8B-B14F-4D97-AF65-F5344CB8AC3E}">
        <p14:creationId xmlns:p14="http://schemas.microsoft.com/office/powerpoint/2010/main" val="169038204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370;p4">
            <a:extLst>
              <a:ext uri="{FF2B5EF4-FFF2-40B4-BE49-F238E27FC236}">
                <a16:creationId xmlns:a16="http://schemas.microsoft.com/office/drawing/2014/main" id="{AF37EDF8-5EF2-41EB-A1A5-6ECBCB3050B1}"/>
              </a:ext>
            </a:extLst>
          </p:cNvPr>
          <p:cNvSpPr txBox="1"/>
          <p:nvPr/>
        </p:nvSpPr>
        <p:spPr>
          <a:xfrm>
            <a:off x="2748116" y="325504"/>
            <a:ext cx="6695768" cy="697509"/>
          </a:xfrm>
          <a:prstGeom prst="rect">
            <a:avLst/>
          </a:prstGeom>
          <a:noFill/>
          <a:ln>
            <a:noFill/>
          </a:ln>
        </p:spPr>
        <p:txBody>
          <a:bodyPr spcFirstLastPara="1" wrap="square" lIns="121900" tIns="60933" rIns="121900" bIns="60933" anchor="t" anchorCtr="0">
            <a:spAutoFit/>
          </a:bodyPr>
          <a:lstStyle/>
          <a:p>
            <a:pPr algn="ctr"/>
            <a:r>
              <a:rPr lang="es-419" sz="3733" dirty="0">
                <a:solidFill>
                  <a:schemeClr val="lt1"/>
                </a:solidFill>
                <a:latin typeface="Jacques Francois Shadow"/>
                <a:ea typeface="Jacques Francois Shadow"/>
                <a:cs typeface="Jacques Francois Shadow"/>
                <a:sym typeface="Jacques Francois Shadow"/>
              </a:rPr>
              <a:t>CHAPAS – FORJADO </a:t>
            </a:r>
            <a:endParaRPr lang="pt-BR" sz="3733" dirty="0">
              <a:solidFill>
                <a:schemeClr val="lt1"/>
              </a:solidFill>
              <a:latin typeface="Jacques Francois Shadow"/>
              <a:ea typeface="Jacques Francois Shadow"/>
              <a:cs typeface="Jacques Francois Shadow"/>
              <a:sym typeface="Jacques Francois Shadow"/>
            </a:endParaRPr>
          </a:p>
        </p:txBody>
      </p:sp>
      <p:pic>
        <p:nvPicPr>
          <p:cNvPr id="3" name="Imagen 2">
            <a:extLst>
              <a:ext uri="{FF2B5EF4-FFF2-40B4-BE49-F238E27FC236}">
                <a16:creationId xmlns:a16="http://schemas.microsoft.com/office/drawing/2014/main" id="{4CE1EE79-9BFD-4633-9ECC-25B0ED93C30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0866" y="1373648"/>
            <a:ext cx="4254500" cy="2616200"/>
          </a:xfrm>
          <a:prstGeom prst="rect">
            <a:avLst/>
          </a:prstGeom>
          <a:noFill/>
          <a:ln>
            <a:solidFill>
              <a:schemeClr val="tx1"/>
            </a:solidFill>
          </a:ln>
        </p:spPr>
      </p:pic>
      <p:pic>
        <p:nvPicPr>
          <p:cNvPr id="4" name="Imagen 3" descr="Tabla&#10;&#10;Descripción generada automáticamente">
            <a:extLst>
              <a:ext uri="{FF2B5EF4-FFF2-40B4-BE49-F238E27FC236}">
                <a16:creationId xmlns:a16="http://schemas.microsoft.com/office/drawing/2014/main" id="{69DE7832-A8A4-4588-80DF-9C42E7EBA31A}"/>
              </a:ext>
            </a:extLst>
          </p:cNvPr>
          <p:cNvPicPr>
            <a:picLocks noChangeAspect="1"/>
          </p:cNvPicPr>
          <p:nvPr/>
        </p:nvPicPr>
        <p:blipFill>
          <a:blip r:embed="rId3"/>
          <a:stretch>
            <a:fillRect/>
          </a:stretch>
        </p:blipFill>
        <p:spPr>
          <a:xfrm>
            <a:off x="5551335" y="1373649"/>
            <a:ext cx="6019800" cy="4483100"/>
          </a:xfrm>
          <a:prstGeom prst="rect">
            <a:avLst/>
          </a:prstGeom>
          <a:ln>
            <a:solidFill>
              <a:schemeClr val="tx1"/>
            </a:solidFill>
          </a:ln>
        </p:spPr>
      </p:pic>
    </p:spTree>
    <p:extLst>
      <p:ext uri="{BB962C8B-B14F-4D97-AF65-F5344CB8AC3E}">
        <p14:creationId xmlns:p14="http://schemas.microsoft.com/office/powerpoint/2010/main" val="160485752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2204440" y="519546"/>
            <a:ext cx="7583798" cy="831272"/>
          </a:xfrm>
        </p:spPr>
        <p:txBody>
          <a:bodyPr>
            <a:normAutofit fontScale="90000"/>
          </a:bodyPr>
          <a:lstStyle/>
          <a:p>
            <a:pPr algn="ctr"/>
            <a:r>
              <a:rPr lang="es-CO" sz="2000" dirty="0"/>
              <a:t>PERFILES METALICOS </a:t>
            </a:r>
            <a:br>
              <a:rPr lang="es-CO" sz="2000" dirty="0"/>
            </a:br>
            <a:br>
              <a:rPr lang="es-CO" sz="2000" dirty="0"/>
            </a:br>
            <a:r>
              <a:rPr lang="es-CO" sz="2000" i="1" dirty="0"/>
              <a:t>IPE (Perfiles I de alas paralelas</a:t>
            </a:r>
            <a:r>
              <a:rPr lang="es-CO" sz="1200" i="1" dirty="0"/>
              <a:t>)</a:t>
            </a:r>
            <a:br>
              <a:rPr lang="es-CO" sz="1200" dirty="0"/>
            </a:br>
            <a:endParaRPr lang="es-CO" sz="1200" dirty="0"/>
          </a:p>
        </p:txBody>
      </p:sp>
      <p:pic>
        <p:nvPicPr>
          <p:cNvPr id="5" name="Imagen 4"/>
          <p:cNvPicPr>
            <a:picLocks noChangeAspect="1"/>
          </p:cNvPicPr>
          <p:nvPr/>
        </p:nvPicPr>
        <p:blipFill>
          <a:blip r:embed="rId2"/>
          <a:stretch>
            <a:fillRect/>
          </a:stretch>
        </p:blipFill>
        <p:spPr>
          <a:xfrm>
            <a:off x="363564" y="676819"/>
            <a:ext cx="2435056" cy="4467032"/>
          </a:xfrm>
          <a:prstGeom prst="rect">
            <a:avLst/>
          </a:prstGeom>
        </p:spPr>
      </p:pic>
      <p:sp>
        <p:nvSpPr>
          <p:cNvPr id="4" name="Rectángulo 3"/>
          <p:cNvSpPr/>
          <p:nvPr/>
        </p:nvSpPr>
        <p:spPr>
          <a:xfrm>
            <a:off x="3328556" y="1350817"/>
            <a:ext cx="7249389" cy="2800767"/>
          </a:xfrm>
          <a:prstGeom prst="rect">
            <a:avLst/>
          </a:prstGeom>
        </p:spPr>
        <p:txBody>
          <a:bodyPr wrap="square">
            <a:spAutoFit/>
          </a:bodyPr>
          <a:lstStyle/>
          <a:p>
            <a:r>
              <a:rPr lang="es-MX" sz="1600" i="1" dirty="0">
                <a:latin typeface="Times New Roman" panose="02020603050405020304" pitchFamily="18" charset="0"/>
                <a:cs typeface="Times New Roman" panose="02020603050405020304" pitchFamily="18" charset="0"/>
              </a:rPr>
              <a:t>Es un perfil con forma de doble “T”, con la diferencia que tanto la cara exterior como interior de las alas son paralelas entre sí, y perpendiculares al alma, manteniendo un espesor constante en las alas. Este tipo de perfil mantiene una relación entre el ancho de las alas y la altura del perfil menor a 0,66.</a:t>
            </a:r>
          </a:p>
          <a:p>
            <a:endParaRPr lang="es-MX" sz="1600" i="1" dirty="0">
              <a:latin typeface="Times New Roman" panose="02020603050405020304" pitchFamily="18" charset="0"/>
              <a:cs typeface="Times New Roman" panose="02020603050405020304" pitchFamily="18" charset="0"/>
            </a:endParaRPr>
          </a:p>
          <a:p>
            <a:r>
              <a:rPr lang="es-MX" sz="1600" i="1" dirty="0">
                <a:latin typeface="Times New Roman" panose="02020603050405020304" pitchFamily="18" charset="0"/>
                <a:cs typeface="Times New Roman" panose="02020603050405020304" pitchFamily="18" charset="0"/>
              </a:rPr>
              <a:t>Las uniones entre las caras del alma y las caras interiores de las alas  son redondead-as y las aristas de las alas son vivas .</a:t>
            </a:r>
          </a:p>
          <a:p>
            <a:endParaRPr lang="es-MX" sz="1600" i="1" dirty="0">
              <a:latin typeface="Times New Roman" panose="02020603050405020304" pitchFamily="18" charset="0"/>
              <a:cs typeface="Times New Roman" panose="02020603050405020304" pitchFamily="18" charset="0"/>
            </a:endParaRPr>
          </a:p>
          <a:p>
            <a:r>
              <a:rPr lang="es-MX" sz="1600" i="1" dirty="0">
                <a:latin typeface="Times New Roman" panose="02020603050405020304" pitchFamily="18" charset="0"/>
                <a:cs typeface="Times New Roman" panose="02020603050405020304" pitchFamily="18" charset="0"/>
              </a:rPr>
              <a:t>Estos perfiles son designados por las letras IPE , seguidas de un número que indica la altura total nominal del perfil , expresada en milímetros </a:t>
            </a:r>
            <a:br>
              <a:rPr lang="es-MX" sz="1600" i="1" dirty="0">
                <a:latin typeface="Times New Roman" panose="02020603050405020304" pitchFamily="18" charset="0"/>
                <a:cs typeface="Times New Roman" panose="02020603050405020304" pitchFamily="18" charset="0"/>
              </a:rPr>
            </a:br>
            <a:endParaRPr lang="es-CO" sz="1600" i="1" dirty="0">
              <a:latin typeface="Times New Roman" panose="02020603050405020304" pitchFamily="18" charset="0"/>
              <a:cs typeface="Times New Roman" panose="02020603050405020304" pitchFamily="18" charset="0"/>
            </a:endParaRPr>
          </a:p>
        </p:txBody>
      </p:sp>
      <p:pic>
        <p:nvPicPr>
          <p:cNvPr id="2050" name="Picture 2" descr="VIGAS I.P.E - COMERCIAL TUBOFERR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05957" y="3683783"/>
            <a:ext cx="2920134" cy="29201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56679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648833" y="176646"/>
            <a:ext cx="8653753" cy="679890"/>
          </a:xfrm>
        </p:spPr>
        <p:txBody>
          <a:bodyPr/>
          <a:lstStyle/>
          <a:p>
            <a:r>
              <a:rPr lang="es-CO" dirty="0"/>
              <a:t>Aplicaciones de las vigas IPE </a:t>
            </a:r>
          </a:p>
        </p:txBody>
      </p:sp>
      <p:sp>
        <p:nvSpPr>
          <p:cNvPr id="3" name="Marcador de contenido 2"/>
          <p:cNvSpPr>
            <a:spLocks noGrp="1"/>
          </p:cNvSpPr>
          <p:nvPr>
            <p:ph idx="1"/>
          </p:nvPr>
        </p:nvSpPr>
        <p:spPr>
          <a:xfrm>
            <a:off x="220083" y="1142999"/>
            <a:ext cx="11511251" cy="5538355"/>
          </a:xfrm>
        </p:spPr>
        <p:txBody>
          <a:bodyPr>
            <a:normAutofit/>
          </a:bodyPr>
          <a:lstStyle/>
          <a:p>
            <a:pPr marL="0" indent="0">
              <a:buNone/>
            </a:pPr>
            <a:r>
              <a:rPr lang="es-MX" sz="1600" i="1" dirty="0">
                <a:latin typeface="Times New Roman" panose="02020603050405020304" pitchFamily="18" charset="0"/>
                <a:cs typeface="Times New Roman" panose="02020603050405020304" pitchFamily="18" charset="0"/>
              </a:rPr>
              <a:t>Por las propiedades isotrópicas de las vigas de acero estructural o de uso estructural con el que permanecen fabricadas, estas construcciones metálicas nos ofrecen una interacción entre resistencia y peso más grande que la que tienen la posibilidad de brindar el hormigón o la madera. Las aplicaciones de estas partes de acero son muchas y bastante variadas, si bien las más frecuentes son la obra del esqueleto de naves industriales y de otros inmuebles con la intención de tolerar techos y aberturas. Además las utilizamos como recursos estructurales en puentes y para la obra de maquinaria y otros grupos, además de las utilidades que pasamos a enlistar luego: </a:t>
            </a:r>
          </a:p>
          <a:p>
            <a:r>
              <a:rPr lang="es-CO" sz="1600" i="1" dirty="0">
                <a:latin typeface="Times New Roman" panose="02020603050405020304" pitchFamily="18" charset="0"/>
                <a:cs typeface="Times New Roman" panose="02020603050405020304" pitchFamily="18" charset="0"/>
              </a:rPr>
              <a:t>Dinteles</a:t>
            </a:r>
          </a:p>
          <a:p>
            <a:r>
              <a:rPr lang="es-CO" sz="1600" i="1" dirty="0">
                <a:latin typeface="Times New Roman" panose="02020603050405020304" pitchFamily="18" charset="0"/>
                <a:cs typeface="Times New Roman" panose="02020603050405020304" pitchFamily="18" charset="0"/>
              </a:rPr>
              <a:t>Correas</a:t>
            </a:r>
          </a:p>
          <a:p>
            <a:r>
              <a:rPr lang="es-CO" sz="1600" i="1" dirty="0">
                <a:latin typeface="Times New Roman" panose="02020603050405020304" pitchFamily="18" charset="0"/>
                <a:cs typeface="Times New Roman" panose="02020603050405020304" pitchFamily="18" charset="0"/>
              </a:rPr>
              <a:t>Pilares</a:t>
            </a:r>
          </a:p>
          <a:p>
            <a:r>
              <a:rPr lang="es-CO" sz="1600" i="1" dirty="0">
                <a:latin typeface="Times New Roman" panose="02020603050405020304" pitchFamily="18" charset="0"/>
                <a:cs typeface="Times New Roman" panose="02020603050405020304" pitchFamily="18" charset="0"/>
              </a:rPr>
              <a:t>Refuerzos estructurales</a:t>
            </a:r>
          </a:p>
          <a:p>
            <a:r>
              <a:rPr lang="es-CO" sz="1600" i="1" dirty="0">
                <a:latin typeface="Times New Roman" panose="02020603050405020304" pitchFamily="18" charset="0"/>
                <a:cs typeface="Times New Roman" panose="02020603050405020304" pitchFamily="18" charset="0"/>
              </a:rPr>
              <a:t>Jácenas para edificios</a:t>
            </a:r>
          </a:p>
          <a:p>
            <a:r>
              <a:rPr lang="es-CO" sz="1600" i="1" dirty="0">
                <a:latin typeface="Times New Roman" panose="02020603050405020304" pitchFamily="18" charset="0"/>
                <a:cs typeface="Times New Roman" panose="02020603050405020304" pitchFamily="18" charset="0"/>
              </a:rPr>
              <a:t>Pórticos</a:t>
            </a:r>
          </a:p>
          <a:p>
            <a:r>
              <a:rPr lang="es-CO" sz="1600" i="1" dirty="0">
                <a:latin typeface="Times New Roman" panose="02020603050405020304" pitchFamily="18" charset="0"/>
                <a:cs typeface="Times New Roman" panose="02020603050405020304" pitchFamily="18" charset="0"/>
              </a:rPr>
              <a:t>Cubiertas</a:t>
            </a:r>
          </a:p>
          <a:p>
            <a:r>
              <a:rPr lang="es-CO" sz="1600" i="1" dirty="0">
                <a:latin typeface="Times New Roman" panose="02020603050405020304" pitchFamily="18" charset="0"/>
                <a:cs typeface="Times New Roman" panose="02020603050405020304" pitchFamily="18" charset="0"/>
              </a:rPr>
              <a:t>Viguetas</a:t>
            </a:r>
          </a:p>
          <a:p>
            <a:r>
              <a:rPr lang="es-CO" sz="1600" i="1" dirty="0">
                <a:latin typeface="Times New Roman" panose="02020603050405020304" pitchFamily="18" charset="0"/>
                <a:cs typeface="Times New Roman" panose="02020603050405020304" pitchFamily="18" charset="0"/>
              </a:rPr>
              <a:t>Soportes</a:t>
            </a:r>
          </a:p>
          <a:p>
            <a:r>
              <a:rPr lang="es-CO" sz="1600" i="1" dirty="0">
                <a:latin typeface="Times New Roman" panose="02020603050405020304" pitchFamily="18" charset="0"/>
                <a:cs typeface="Times New Roman" panose="02020603050405020304" pitchFamily="18" charset="0"/>
              </a:rPr>
              <a:t>Estructuras para escaleras</a:t>
            </a:r>
          </a:p>
          <a:p>
            <a:endParaRPr lang="es-CO" sz="16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1500291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217612" y="421547"/>
            <a:ext cx="9404723" cy="555200"/>
          </a:xfrm>
        </p:spPr>
        <p:txBody>
          <a:bodyPr/>
          <a:lstStyle/>
          <a:p>
            <a:r>
              <a:rPr lang="es-CO" sz="2800" dirty="0"/>
              <a:t>VENTAJAS DE ESTOS PERFILES METALICOS </a:t>
            </a:r>
          </a:p>
        </p:txBody>
      </p:sp>
      <p:sp>
        <p:nvSpPr>
          <p:cNvPr id="3" name="Marcador de contenido 2"/>
          <p:cNvSpPr>
            <a:spLocks noGrp="1"/>
          </p:cNvSpPr>
          <p:nvPr>
            <p:ph idx="1"/>
          </p:nvPr>
        </p:nvSpPr>
        <p:spPr>
          <a:xfrm>
            <a:off x="1217612" y="1415845"/>
            <a:ext cx="8946541" cy="2816941"/>
          </a:xfrm>
        </p:spPr>
        <p:txBody>
          <a:bodyPr>
            <a:normAutofit/>
          </a:bodyPr>
          <a:lstStyle/>
          <a:p>
            <a:r>
              <a:rPr lang="es-MX" sz="2400" i="1" dirty="0">
                <a:latin typeface="Times New Roman" panose="02020603050405020304" pitchFamily="18" charset="0"/>
                <a:cs typeface="Times New Roman" panose="02020603050405020304" pitchFamily="18" charset="0"/>
              </a:rPr>
              <a:t>El trabajo de dichos perfiles metálicos en el área de la obra nos ayuda a reducir el peso de las construcciones. Al final, otra de las gigantes ventajas de estas vigas IPE es que, una vez que los proyectos constructivos exigen perfiles laminados específicos, dichos tienen la posibilidad de fabricarse con base a uniones ya soldadas. Por costo y facilidad de ejecución, dichos perfiles son los más económicos. </a:t>
            </a:r>
            <a:endParaRPr lang="es-CO" sz="24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960618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74220" y="473500"/>
            <a:ext cx="9404723" cy="1400530"/>
          </a:xfrm>
        </p:spPr>
        <p:txBody>
          <a:bodyPr/>
          <a:lstStyle/>
          <a:p>
            <a:r>
              <a:rPr lang="es-CO" sz="2800" dirty="0"/>
              <a:t>DIMENSIONES Y CALIDADES </a:t>
            </a:r>
          </a:p>
        </p:txBody>
      </p:sp>
      <p:sp>
        <p:nvSpPr>
          <p:cNvPr id="3" name="Marcador de contenido 2"/>
          <p:cNvSpPr>
            <a:spLocks noGrp="1"/>
          </p:cNvSpPr>
          <p:nvPr>
            <p:ph idx="1"/>
          </p:nvPr>
        </p:nvSpPr>
        <p:spPr>
          <a:xfrm>
            <a:off x="438293" y="1419073"/>
            <a:ext cx="8946541" cy="4406539"/>
          </a:xfrm>
        </p:spPr>
        <p:txBody>
          <a:bodyPr>
            <a:normAutofit/>
          </a:bodyPr>
          <a:lstStyle/>
          <a:p>
            <a:r>
              <a:rPr lang="es-MX" sz="2400" i="1" dirty="0">
                <a:latin typeface="Times New Roman" panose="02020603050405020304" pitchFamily="18" charset="0"/>
                <a:cs typeface="Times New Roman" panose="02020603050405020304" pitchFamily="18" charset="0"/>
              </a:rPr>
              <a:t>En el mercado podemos encontrar una gran variedad de vigas IPE de diferentes dimensiones y calidades. Esta última característica se expresa por medio de las próximas categorías: S-235 JR, S-235 JRG2, S-235 JO, S-275 JR, S-275 JO, S-355 JR, S-355 JO, S- 355 J2G3, </a:t>
            </a:r>
            <a:r>
              <a:rPr lang="es-MX" sz="2400" i="1" dirty="0" err="1">
                <a:latin typeface="Times New Roman" panose="02020603050405020304" pitchFamily="18" charset="0"/>
                <a:cs typeface="Times New Roman" panose="02020603050405020304" pitchFamily="18" charset="0"/>
              </a:rPr>
              <a:t>St</a:t>
            </a:r>
            <a:r>
              <a:rPr lang="es-MX" sz="2400" i="1" dirty="0">
                <a:latin typeface="Times New Roman" panose="02020603050405020304" pitchFamily="18" charset="0"/>
                <a:cs typeface="Times New Roman" panose="02020603050405020304" pitchFamily="18" charset="0"/>
              </a:rPr>
              <a:t> 37.2 y </a:t>
            </a:r>
            <a:r>
              <a:rPr lang="es-MX" sz="2400" i="1" dirty="0" err="1">
                <a:latin typeface="Times New Roman" panose="02020603050405020304" pitchFamily="18" charset="0"/>
                <a:cs typeface="Times New Roman" panose="02020603050405020304" pitchFamily="18" charset="0"/>
              </a:rPr>
              <a:t>St</a:t>
            </a:r>
            <a:r>
              <a:rPr lang="es-MX" sz="2400" i="1" dirty="0">
                <a:latin typeface="Times New Roman" panose="02020603050405020304" pitchFamily="18" charset="0"/>
                <a:cs typeface="Times New Roman" panose="02020603050405020304" pitchFamily="18" charset="0"/>
              </a:rPr>
              <a:t> 52.3. Las longitudes más frecuentes, asimismo, son las de 6, 8, 10, 12, 14, 15, 16 y 18 metros, si bien en casos particulares es viable encontrarlas a partir de 5 hasta 24 metros. </a:t>
            </a:r>
            <a:endParaRPr lang="es-CO" sz="24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2408082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p:cNvSpPr txBox="1">
            <a:spLocks/>
          </p:cNvSpPr>
          <p:nvPr/>
        </p:nvSpPr>
        <p:spPr>
          <a:xfrm>
            <a:off x="2211804" y="145473"/>
            <a:ext cx="7583798" cy="831272"/>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CO" sz="2000" dirty="0"/>
              <a:t>PERFILES METALICOS </a:t>
            </a:r>
            <a:br>
              <a:rPr lang="es-CO" sz="2000" dirty="0"/>
            </a:br>
            <a:br>
              <a:rPr lang="es-CO" sz="2000" dirty="0"/>
            </a:br>
            <a:r>
              <a:rPr lang="es-CO" sz="2000" i="1" dirty="0"/>
              <a:t>IPN (Perfiles I de alas paralelas</a:t>
            </a:r>
            <a:r>
              <a:rPr lang="es-CO" sz="1200" i="1" dirty="0"/>
              <a:t>)</a:t>
            </a:r>
            <a:br>
              <a:rPr lang="es-CO" sz="1200" dirty="0"/>
            </a:br>
            <a:endParaRPr lang="es-CO" sz="1200" dirty="0"/>
          </a:p>
        </p:txBody>
      </p:sp>
      <p:sp>
        <p:nvSpPr>
          <p:cNvPr id="5" name="Marcador de contenido 2"/>
          <p:cNvSpPr>
            <a:spLocks noGrp="1"/>
          </p:cNvSpPr>
          <p:nvPr>
            <p:ph idx="1"/>
          </p:nvPr>
        </p:nvSpPr>
        <p:spPr>
          <a:xfrm>
            <a:off x="3241964" y="1497701"/>
            <a:ext cx="8239992" cy="2676094"/>
          </a:xfrm>
        </p:spPr>
        <p:txBody>
          <a:bodyPr>
            <a:normAutofit/>
          </a:bodyPr>
          <a:lstStyle/>
          <a:p>
            <a:r>
              <a:rPr lang="es-MX" sz="1600" i="1" dirty="0">
                <a:latin typeface="Times New Roman" panose="02020603050405020304" pitchFamily="18" charset="0"/>
                <a:cs typeface="Times New Roman" panose="02020603050405020304" pitchFamily="18" charset="0"/>
              </a:rPr>
              <a:t>La cara exterior de estos perfiles es perpendicular a su alma, mientras que por lo general, las caras interiores tienen un 14 % de inclinación respecto a las exteriores, lo que significa un espesor decreciente hacia los bordes de las alas.</a:t>
            </a:r>
          </a:p>
          <a:p>
            <a:r>
              <a:rPr lang="es-MX" sz="1600" i="1" dirty="0">
                <a:latin typeface="Times New Roman" panose="02020603050405020304" pitchFamily="18" charset="0"/>
                <a:cs typeface="Times New Roman" panose="02020603050405020304" pitchFamily="18" charset="0"/>
              </a:rPr>
              <a:t>Las uniones entre ala y alma de este tipo de perfiles son redondeadas.</a:t>
            </a:r>
          </a:p>
          <a:p>
            <a:pPr marL="0" indent="0">
              <a:buNone/>
            </a:pPr>
            <a:endParaRPr lang="es-CO" sz="1600" i="1" dirty="0">
              <a:latin typeface="Times New Roman" panose="02020603050405020304" pitchFamily="18" charset="0"/>
              <a:cs typeface="Times New Roman" panose="02020603050405020304" pitchFamily="18" charset="0"/>
            </a:endParaRPr>
          </a:p>
        </p:txBody>
      </p:sp>
      <p:pic>
        <p:nvPicPr>
          <p:cNvPr id="6" name="Marcador de contenido 3"/>
          <p:cNvPicPr>
            <a:picLocks noChangeAspect="1"/>
          </p:cNvPicPr>
          <p:nvPr/>
        </p:nvPicPr>
        <p:blipFill>
          <a:blip r:embed="rId2"/>
          <a:stretch>
            <a:fillRect/>
          </a:stretch>
        </p:blipFill>
        <p:spPr>
          <a:xfrm>
            <a:off x="565732" y="1278458"/>
            <a:ext cx="2000529" cy="3915321"/>
          </a:xfrm>
          <a:prstGeom prst="rect">
            <a:avLst/>
          </a:prstGeom>
        </p:spPr>
      </p:pic>
      <p:pic>
        <p:nvPicPr>
          <p:cNvPr id="1026" name="Picture 2" descr="perfil-ip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16247" y="4173795"/>
            <a:ext cx="4312226" cy="22502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329828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46109" y="338418"/>
            <a:ext cx="9404723" cy="607155"/>
          </a:xfrm>
        </p:spPr>
        <p:txBody>
          <a:bodyPr/>
          <a:lstStyle/>
          <a:p>
            <a:r>
              <a:rPr lang="es-CO" sz="2800" dirty="0"/>
              <a:t>APLICACIONES  DE LOS PERFILES  ESTRUCTURALES IPN </a:t>
            </a:r>
          </a:p>
        </p:txBody>
      </p:sp>
      <p:sp>
        <p:nvSpPr>
          <p:cNvPr id="6" name="Marcador de contenido 5"/>
          <p:cNvSpPr>
            <a:spLocks noGrp="1"/>
          </p:cNvSpPr>
          <p:nvPr>
            <p:ph idx="1"/>
          </p:nvPr>
        </p:nvSpPr>
        <p:spPr>
          <a:xfrm>
            <a:off x="875199" y="1668455"/>
            <a:ext cx="8946541" cy="4024422"/>
          </a:xfrm>
        </p:spPr>
        <p:txBody>
          <a:bodyPr>
            <a:normAutofit lnSpcReduction="10000"/>
          </a:bodyPr>
          <a:lstStyle/>
          <a:p>
            <a:pPr marL="0" indent="0">
              <a:buNone/>
            </a:pPr>
            <a:r>
              <a:rPr lang="es-MX" sz="2400" i="1" dirty="0">
                <a:latin typeface="Times New Roman" panose="02020603050405020304" pitchFamily="18" charset="0"/>
                <a:cs typeface="Times New Roman" panose="02020603050405020304" pitchFamily="18" charset="0"/>
              </a:rPr>
              <a:t>Se emplean en pilares, en soportes, en cerramientos, en estructuras de escaleras, en las vigas de tipo jácenas, en las correas las estructuras secundarias que se apoyan en las vigas principales y que dan soporte a la cubierta, en dinteles, en refuerzos estructurales, en construcción de maquinaria, están muy presentes en las edificaciones de gran tamaño, así como en puentes y techos, pero se pueden adaptar también a pequeñas obras por la variedad de sus dimensiones.</a:t>
            </a:r>
            <a:r>
              <a:rPr lang="es-MX" sz="2800" i="1" dirty="0">
                <a:latin typeface="Times New Roman" panose="02020603050405020304" pitchFamily="18" charset="0"/>
                <a:cs typeface="Times New Roman" panose="02020603050405020304" pitchFamily="18" charset="0"/>
              </a:rPr>
              <a:t> Además, se aplican para suplir antiguas construcciones de hormigón, puesto ofrecen mejores prestaciones, entre ellas la resistencia y la isotropía</a:t>
            </a:r>
            <a:r>
              <a:rPr lang="es-MX" sz="2800" dirty="0"/>
              <a:t>. </a:t>
            </a:r>
          </a:p>
          <a:p>
            <a:pPr marL="0" indent="0">
              <a:buNone/>
            </a:pPr>
            <a:endParaRPr lang="es-MX" sz="2400" i="1" dirty="0">
              <a:latin typeface="Times New Roman" panose="02020603050405020304" pitchFamily="18" charset="0"/>
              <a:cs typeface="Times New Roman" panose="02020603050405020304" pitchFamily="18" charset="0"/>
            </a:endParaRPr>
          </a:p>
          <a:p>
            <a:pPr marL="0" indent="0">
              <a:buNone/>
            </a:pPr>
            <a:endParaRPr lang="es-CO" sz="3200" dirty="0"/>
          </a:p>
        </p:txBody>
      </p:sp>
    </p:spTree>
    <p:extLst>
      <p:ext uri="{BB962C8B-B14F-4D97-AF65-F5344CB8AC3E}">
        <p14:creationId xmlns:p14="http://schemas.microsoft.com/office/powerpoint/2010/main" val="282085490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O" sz="2800" dirty="0"/>
              <a:t>LAS VENTAJAS DEL PERFIL IPN DE HIERRO</a:t>
            </a:r>
          </a:p>
        </p:txBody>
      </p:sp>
      <p:sp>
        <p:nvSpPr>
          <p:cNvPr id="3" name="Marcador de contenido 2"/>
          <p:cNvSpPr>
            <a:spLocks noGrp="1"/>
          </p:cNvSpPr>
          <p:nvPr>
            <p:ph idx="1"/>
          </p:nvPr>
        </p:nvSpPr>
        <p:spPr>
          <a:xfrm>
            <a:off x="1621141" y="2151701"/>
            <a:ext cx="8946541" cy="2554598"/>
          </a:xfrm>
        </p:spPr>
        <p:txBody>
          <a:bodyPr>
            <a:normAutofit fontScale="92500"/>
          </a:bodyPr>
          <a:lstStyle/>
          <a:p>
            <a:r>
              <a:rPr lang="es-MX" sz="2400" i="1" dirty="0">
                <a:latin typeface="Times New Roman" panose="02020603050405020304" pitchFamily="18" charset="0"/>
                <a:cs typeface="Times New Roman" panose="02020603050405020304" pitchFamily="18" charset="0"/>
              </a:rPr>
              <a:t>Es además flexible, por lo cual se ajusta a toda clase de necesidades estructurales. Además, si las construcciones de ciertos proyectos exigen perfiles laminados específicos, tienen la posibilidad de formar perfiles especiales con base a uniones soldadas. Sin embargo, implementando tratamientos para prevenir el óxido o tratarlo en caso de su aparición, con las revisiones elementales se preserva la buena salud de la estructura.</a:t>
            </a:r>
            <a:endParaRPr lang="es-CO" sz="24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8156849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45130" y="244900"/>
            <a:ext cx="9404723" cy="586373"/>
          </a:xfrm>
        </p:spPr>
        <p:txBody>
          <a:bodyPr/>
          <a:lstStyle/>
          <a:p>
            <a:pPr algn="ctr"/>
            <a:r>
              <a:rPr lang="es-CO" sz="2800" dirty="0"/>
              <a:t>PERFIL HE </a:t>
            </a:r>
          </a:p>
        </p:txBody>
      </p:sp>
      <p:sp>
        <p:nvSpPr>
          <p:cNvPr id="3" name="Marcador de contenido 2"/>
          <p:cNvSpPr>
            <a:spLocks noGrp="1"/>
          </p:cNvSpPr>
          <p:nvPr>
            <p:ph idx="1"/>
          </p:nvPr>
        </p:nvSpPr>
        <p:spPr>
          <a:xfrm>
            <a:off x="645130" y="1439855"/>
            <a:ext cx="8946541" cy="4195481"/>
          </a:xfrm>
        </p:spPr>
        <p:txBody>
          <a:bodyPr>
            <a:noAutofit/>
          </a:bodyPr>
          <a:lstStyle/>
          <a:p>
            <a:r>
              <a:rPr lang="es-CO" sz="1600" i="1" dirty="0"/>
              <a:t>Este perfil es laminado cuya sección transversal tiene forma de doble  T, con alas mas anchas que un perfil doble T de tipo IPN o IPE. Las caras exteriores e interiores de las alas son paralelas entre si y perpendiculares al alma, por lo tanto las alas tienen espesor constante. Las uniones entre las caras del alma y las caras interiores de las alas son redondas, además las alas tiene el borde con aristas exteriores e interiores vivas.  Existen tres series de perfiles HE</a:t>
            </a:r>
          </a:p>
          <a:p>
            <a:r>
              <a:rPr lang="es-CO" sz="1600" i="1" dirty="0"/>
              <a:t>Perfil HEB - perfil base</a:t>
            </a:r>
          </a:p>
          <a:p>
            <a:r>
              <a:rPr lang="es-CO" sz="1600" i="1" dirty="0"/>
              <a:t>Perfil HEA - más ligero que el HEB</a:t>
            </a:r>
          </a:p>
          <a:p>
            <a:r>
              <a:rPr lang="es-CO" sz="1600" i="1" dirty="0"/>
              <a:t>Perfil HEM - más pesado que el HEB</a:t>
            </a:r>
          </a:p>
        </p:txBody>
      </p:sp>
    </p:spTree>
    <p:extLst>
      <p:ext uri="{BB962C8B-B14F-4D97-AF65-F5344CB8AC3E}">
        <p14:creationId xmlns:p14="http://schemas.microsoft.com/office/powerpoint/2010/main" val="158165906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46111" y="452718"/>
            <a:ext cx="9404723" cy="929273"/>
          </a:xfrm>
        </p:spPr>
        <p:txBody>
          <a:bodyPr/>
          <a:lstStyle/>
          <a:p>
            <a:r>
              <a:rPr lang="es-CO" sz="2800" i="1" dirty="0">
                <a:solidFill>
                  <a:schemeClr val="tx1"/>
                </a:solidFill>
              </a:rPr>
              <a:t>PERFIL HEB - PERFIL BASE </a:t>
            </a:r>
          </a:p>
        </p:txBody>
      </p:sp>
      <p:pic>
        <p:nvPicPr>
          <p:cNvPr id="4" name="Imagen 3"/>
          <p:cNvPicPr>
            <a:picLocks noChangeAspect="1"/>
          </p:cNvPicPr>
          <p:nvPr/>
        </p:nvPicPr>
        <p:blipFill>
          <a:blip r:embed="rId2"/>
          <a:stretch>
            <a:fillRect/>
          </a:stretch>
        </p:blipFill>
        <p:spPr>
          <a:xfrm>
            <a:off x="863129" y="1753718"/>
            <a:ext cx="3906298" cy="3863528"/>
          </a:xfrm>
          <a:prstGeom prst="rect">
            <a:avLst/>
          </a:prstGeom>
        </p:spPr>
      </p:pic>
      <p:sp>
        <p:nvSpPr>
          <p:cNvPr id="6" name="Marcador de contenido 2"/>
          <p:cNvSpPr>
            <a:spLocks noGrp="1"/>
          </p:cNvSpPr>
          <p:nvPr>
            <p:ph idx="1"/>
          </p:nvPr>
        </p:nvSpPr>
        <p:spPr>
          <a:xfrm>
            <a:off x="5455227" y="1753718"/>
            <a:ext cx="5766955" cy="3295986"/>
          </a:xfrm>
        </p:spPr>
        <p:txBody>
          <a:bodyPr>
            <a:noAutofit/>
          </a:bodyPr>
          <a:lstStyle/>
          <a:p>
            <a:r>
              <a:rPr lang="es-MX" sz="1600" i="1" dirty="0">
                <a:latin typeface="Times New Roman" panose="02020603050405020304" pitchFamily="18" charset="0"/>
                <a:cs typeface="Times New Roman" panose="02020603050405020304" pitchFamily="18" charset="0"/>
              </a:rPr>
              <a:t>Estos perfiles son designados por las letras HEB, HEA o HEM, seguidas de un número que indica la altura total nominal (h) del perfil base HEB, expresada en milímetros.</a:t>
            </a:r>
          </a:p>
          <a:p>
            <a:r>
              <a:rPr lang="es-MX" sz="1600" i="1" dirty="0">
                <a:latin typeface="Times New Roman" panose="02020603050405020304" pitchFamily="18" charset="0"/>
                <a:cs typeface="Times New Roman" panose="02020603050405020304" pitchFamily="18" charset="0"/>
              </a:rPr>
              <a:t>Para los perfiles de altura nominal del perfil HEB igual o inferior a 300mm, la anchura de las alas (b) es igual a la altura h. Para los perfiles de h&gt;300mm, la anchura de las alas es igual a 300mm</a:t>
            </a:r>
          </a:p>
          <a:p>
            <a:endParaRPr lang="es-CO" sz="1600" i="1" dirty="0"/>
          </a:p>
        </p:txBody>
      </p:sp>
    </p:spTree>
    <p:extLst>
      <p:ext uri="{BB962C8B-B14F-4D97-AF65-F5344CB8AC3E}">
        <p14:creationId xmlns:p14="http://schemas.microsoft.com/office/powerpoint/2010/main" val="15709959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4DBC85-2A32-54D7-0931-476A2156E405}"/>
              </a:ext>
            </a:extLst>
          </p:cNvPr>
          <p:cNvSpPr>
            <a:spLocks noGrp="1"/>
          </p:cNvSpPr>
          <p:nvPr>
            <p:ph type="title"/>
          </p:nvPr>
        </p:nvSpPr>
        <p:spPr/>
        <p:txBody>
          <a:bodyPr>
            <a:normAutofit/>
          </a:bodyPr>
          <a:lstStyle/>
          <a:p>
            <a:r>
              <a:rPr lang="es-CO" sz="4000" dirty="0"/>
              <a:t>Laminado</a:t>
            </a:r>
          </a:p>
        </p:txBody>
      </p:sp>
      <p:sp>
        <p:nvSpPr>
          <p:cNvPr id="3" name="Marcador de contenido 2">
            <a:extLst>
              <a:ext uri="{FF2B5EF4-FFF2-40B4-BE49-F238E27FC236}">
                <a16:creationId xmlns:a16="http://schemas.microsoft.com/office/drawing/2014/main" id="{111CE281-C134-8CAF-74C1-8165CDF6BFDC}"/>
              </a:ext>
            </a:extLst>
          </p:cNvPr>
          <p:cNvSpPr>
            <a:spLocks noGrp="1"/>
          </p:cNvSpPr>
          <p:nvPr>
            <p:ph sz="half" idx="1"/>
          </p:nvPr>
        </p:nvSpPr>
        <p:spPr>
          <a:xfrm>
            <a:off x="421745" y="1835817"/>
            <a:ext cx="5590673" cy="4143877"/>
          </a:xfrm>
        </p:spPr>
        <p:txBody>
          <a:bodyPr/>
          <a:lstStyle/>
          <a:p>
            <a:r>
              <a:rPr lang="es-CO" sz="1800" dirty="0">
                <a:effectLst/>
                <a:latin typeface="Times New Roman" panose="02020603050405020304" pitchFamily="18" charset="0"/>
                <a:ea typeface="Calibri" panose="020F0502020204030204" pitchFamily="34" charset="0"/>
                <a:cs typeface="Times New Roman" panose="02020603050405020304" pitchFamily="18" charset="0"/>
              </a:rPr>
              <a:t>El laminado plano involucra el laminado de planchas, laminas y tiras, en el laminado plano se presiona el material de trabajo entre dos rodillos de manera que su espesor se reduce, además de reducir su espesor incrementa en el ancho del material de trabajo.</a:t>
            </a:r>
            <a:endParaRPr lang="es-CO"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s-CO" dirty="0"/>
          </a:p>
        </p:txBody>
      </p:sp>
      <p:pic>
        <p:nvPicPr>
          <p:cNvPr id="5" name="Marcador de contenido 4">
            <a:extLst>
              <a:ext uri="{FF2B5EF4-FFF2-40B4-BE49-F238E27FC236}">
                <a16:creationId xmlns:a16="http://schemas.microsoft.com/office/drawing/2014/main" id="{6702C28F-6910-A007-9D4F-680539EAA5C7}"/>
              </a:ext>
            </a:extLst>
          </p:cNvPr>
          <p:cNvPicPr>
            <a:picLocks noGrp="1" noChangeAspect="1"/>
          </p:cNvPicPr>
          <p:nvPr>
            <p:ph sz="half" idx="2"/>
          </p:nvPr>
        </p:nvPicPr>
        <p:blipFill>
          <a:blip r:embed="rId2"/>
          <a:stretch>
            <a:fillRect/>
          </a:stretch>
        </p:blipFill>
        <p:spPr>
          <a:xfrm>
            <a:off x="6179584" y="2514600"/>
            <a:ext cx="5704729" cy="2908538"/>
          </a:xfrm>
          <a:prstGeom prst="rect">
            <a:avLst/>
          </a:prstGeom>
        </p:spPr>
      </p:pic>
    </p:spTree>
    <p:extLst>
      <p:ext uri="{BB962C8B-B14F-4D97-AF65-F5344CB8AC3E}">
        <p14:creationId xmlns:p14="http://schemas.microsoft.com/office/powerpoint/2010/main" val="425751692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5049821" y="273303"/>
            <a:ext cx="6401121" cy="1905000"/>
          </a:xfrm>
        </p:spPr>
        <p:txBody>
          <a:bodyPr/>
          <a:lstStyle/>
          <a:p>
            <a:r>
              <a:rPr lang="es-CO" sz="2800" i="1" dirty="0">
                <a:solidFill>
                  <a:schemeClr val="tx1"/>
                </a:solidFill>
              </a:rPr>
              <a:t>Perfil HEA - más ligero que el HEB</a:t>
            </a:r>
          </a:p>
        </p:txBody>
      </p:sp>
      <p:sp>
        <p:nvSpPr>
          <p:cNvPr id="4" name="Marcador de contenido 3"/>
          <p:cNvSpPr>
            <a:spLocks noGrp="1"/>
          </p:cNvSpPr>
          <p:nvPr>
            <p:ph idx="1"/>
          </p:nvPr>
        </p:nvSpPr>
        <p:spPr>
          <a:xfrm>
            <a:off x="4723687" y="1843548"/>
            <a:ext cx="6691745" cy="1770141"/>
          </a:xfrm>
        </p:spPr>
        <p:txBody>
          <a:bodyPr>
            <a:normAutofit/>
          </a:bodyPr>
          <a:lstStyle/>
          <a:p>
            <a:r>
              <a:rPr lang="es-MX" sz="1600" i="1" dirty="0">
                <a:latin typeface="Times New Roman" panose="02020603050405020304" pitchFamily="18" charset="0"/>
                <a:cs typeface="Times New Roman" panose="02020603050405020304" pitchFamily="18" charset="0"/>
              </a:rPr>
              <a:t>Los perfiles de este tipo se van a nombras con las letras “HEA” y la unos números que representan la altura total nominal (h) en milímetros. Estos perfiles se utilizan en la industria y la construcción civil de edificios, como por ejemplo cerchas, columnas, vigas, pórticos, etc.</a:t>
            </a:r>
            <a:endParaRPr lang="es-CO" sz="1600" i="1" dirty="0">
              <a:latin typeface="Times New Roman" panose="02020603050405020304" pitchFamily="18" charset="0"/>
              <a:cs typeface="Times New Roman" panose="02020603050405020304" pitchFamily="18" charset="0"/>
            </a:endParaRPr>
          </a:p>
        </p:txBody>
      </p:sp>
      <p:pic>
        <p:nvPicPr>
          <p:cNvPr id="5" name="Imagen 4"/>
          <p:cNvPicPr>
            <a:picLocks noChangeAspect="1"/>
          </p:cNvPicPr>
          <p:nvPr/>
        </p:nvPicPr>
        <p:blipFill>
          <a:blip r:embed="rId2"/>
          <a:stretch>
            <a:fillRect/>
          </a:stretch>
        </p:blipFill>
        <p:spPr>
          <a:xfrm>
            <a:off x="330396" y="343510"/>
            <a:ext cx="3848637" cy="3858163"/>
          </a:xfrm>
          <a:prstGeom prst="rect">
            <a:avLst/>
          </a:prstGeom>
        </p:spPr>
      </p:pic>
      <p:pic>
        <p:nvPicPr>
          <p:cNvPr id="6" name="Imagen 5"/>
          <p:cNvPicPr>
            <a:picLocks noChangeAspect="1"/>
          </p:cNvPicPr>
          <p:nvPr/>
        </p:nvPicPr>
        <p:blipFill>
          <a:blip r:embed="rId3"/>
          <a:stretch>
            <a:fillRect/>
          </a:stretch>
        </p:blipFill>
        <p:spPr>
          <a:xfrm>
            <a:off x="6255755" y="3697826"/>
            <a:ext cx="3100757" cy="2972215"/>
          </a:xfrm>
          <a:prstGeom prst="rect">
            <a:avLst/>
          </a:prstGeom>
        </p:spPr>
      </p:pic>
    </p:spTree>
    <p:extLst>
      <p:ext uri="{BB962C8B-B14F-4D97-AF65-F5344CB8AC3E}">
        <p14:creationId xmlns:p14="http://schemas.microsoft.com/office/powerpoint/2010/main" val="70289004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46111" y="452718"/>
            <a:ext cx="9404723" cy="731846"/>
          </a:xfrm>
        </p:spPr>
        <p:txBody>
          <a:bodyPr/>
          <a:lstStyle/>
          <a:p>
            <a:r>
              <a:rPr lang="es-CO" sz="2800" i="1" dirty="0">
                <a:solidFill>
                  <a:schemeClr val="tx1"/>
                </a:solidFill>
              </a:rPr>
              <a:t>Perfil HEM - más pesado que el HEB</a:t>
            </a:r>
          </a:p>
        </p:txBody>
      </p:sp>
      <p:sp>
        <p:nvSpPr>
          <p:cNvPr id="3" name="Marcador de contenido 2"/>
          <p:cNvSpPr>
            <a:spLocks noGrp="1"/>
          </p:cNvSpPr>
          <p:nvPr>
            <p:ph idx="1"/>
          </p:nvPr>
        </p:nvSpPr>
        <p:spPr>
          <a:xfrm>
            <a:off x="449665" y="1029099"/>
            <a:ext cx="8946541" cy="2519082"/>
          </a:xfrm>
        </p:spPr>
        <p:txBody>
          <a:bodyPr>
            <a:normAutofit lnSpcReduction="10000"/>
          </a:bodyPr>
          <a:lstStyle/>
          <a:p>
            <a:r>
              <a:rPr lang="es-MX" sz="1600" dirty="0">
                <a:latin typeface="Times New Roman" panose="02020603050405020304" pitchFamily="18" charset="0"/>
                <a:cs typeface="Times New Roman" panose="02020603050405020304" pitchFamily="18" charset="0"/>
              </a:rPr>
              <a:t> </a:t>
            </a:r>
            <a:r>
              <a:rPr lang="es-MX" sz="1600" i="1" dirty="0">
                <a:latin typeface="Times New Roman" panose="02020603050405020304" pitchFamily="18" charset="0"/>
                <a:cs typeface="Times New Roman" panose="02020603050405020304" pitchFamily="18" charset="0"/>
              </a:rPr>
              <a:t>Es un producto laminado con forma de “H” y de serie pesada. Va a presentar unas caras exteriores e interiores de las alas paralelas entre sí, que a su vez son perpendiculares al alma. Las uniones que hay entre el alma y las caras internas de las alas presentan una forma redondeada. Al igual que los otros tipos de perfiles de la familia presentan unas aristas vivas, tanto interiores y exteriores.</a:t>
            </a:r>
          </a:p>
          <a:p>
            <a:r>
              <a:rPr lang="es-MX" sz="1600" i="1" dirty="0">
                <a:latin typeface="Times New Roman" panose="02020603050405020304" pitchFamily="18" charset="0"/>
                <a:cs typeface="Times New Roman" panose="02020603050405020304" pitchFamily="18" charset="0"/>
              </a:rPr>
              <a:t>Se van a nombrar con las letras “HEM” seguidas de unos números que expresan la altura total nominal (h) en milímetros.</a:t>
            </a:r>
          </a:p>
          <a:p>
            <a:r>
              <a:rPr lang="es-MX" sz="1600" i="1" dirty="0">
                <a:latin typeface="Times New Roman" panose="02020603050405020304" pitchFamily="18" charset="0"/>
                <a:cs typeface="Times New Roman" panose="02020603050405020304" pitchFamily="18" charset="0"/>
              </a:rPr>
              <a:t>Las aplicaciones principales del perfil HEM son para la construcción de dinteles, refuerzos estructurales, correas, las estructuras para escaleras y para la construcción de maquinaria.</a:t>
            </a:r>
          </a:p>
        </p:txBody>
      </p:sp>
      <p:pic>
        <p:nvPicPr>
          <p:cNvPr id="4" name="Marcador de contenido 3"/>
          <p:cNvPicPr>
            <a:picLocks noChangeAspect="1"/>
          </p:cNvPicPr>
          <p:nvPr/>
        </p:nvPicPr>
        <p:blipFill>
          <a:blip r:embed="rId2"/>
          <a:stretch>
            <a:fillRect/>
          </a:stretch>
        </p:blipFill>
        <p:spPr>
          <a:xfrm>
            <a:off x="4549334" y="3548181"/>
            <a:ext cx="2713912" cy="3136595"/>
          </a:xfrm>
          <a:prstGeom prst="rect">
            <a:avLst/>
          </a:prstGeom>
        </p:spPr>
      </p:pic>
    </p:spTree>
    <p:extLst>
      <p:ext uri="{BB962C8B-B14F-4D97-AF65-F5344CB8AC3E}">
        <p14:creationId xmlns:p14="http://schemas.microsoft.com/office/powerpoint/2010/main" val="147259686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O" sz="2800" dirty="0"/>
              <a:t>PERFILES DE ALUMINIO</a:t>
            </a:r>
          </a:p>
        </p:txBody>
      </p:sp>
      <p:sp>
        <p:nvSpPr>
          <p:cNvPr id="3" name="Marcador de contenido 2"/>
          <p:cNvSpPr>
            <a:spLocks noGrp="1"/>
          </p:cNvSpPr>
          <p:nvPr>
            <p:ph idx="1"/>
          </p:nvPr>
        </p:nvSpPr>
        <p:spPr>
          <a:xfrm>
            <a:off x="646111" y="1574936"/>
            <a:ext cx="9661671" cy="5096028"/>
          </a:xfrm>
        </p:spPr>
        <p:txBody>
          <a:bodyPr>
            <a:normAutofit/>
          </a:bodyPr>
          <a:lstStyle/>
          <a:p>
            <a:pPr marL="0" indent="0">
              <a:buNone/>
            </a:pPr>
            <a:r>
              <a:rPr lang="es-CO" i="1" dirty="0"/>
              <a:t>Que son los perfiles de aluminio?</a:t>
            </a:r>
            <a:endParaRPr lang="es-CO" dirty="0"/>
          </a:p>
          <a:p>
            <a:pPr marL="0" indent="0">
              <a:buNone/>
            </a:pPr>
            <a:endParaRPr lang="es-CO" dirty="0"/>
          </a:p>
          <a:p>
            <a:r>
              <a:rPr lang="es-CO" i="1" dirty="0"/>
              <a:t>Los perfiles de aluminio son elementos que permiten satisfacer una muy amplia variedad de necesidades especialmente en los rubros de la construcción y de la decoración o el ornamento, también se debe especialmente a su versatilidad y a su capacidad de moldearse.</a:t>
            </a:r>
            <a:endParaRPr lang="es-CO" dirty="0"/>
          </a:p>
          <a:p>
            <a:r>
              <a:rPr lang="es-CO" i="1" dirty="0"/>
              <a:t>Básicamente podemos decir que los perfiles de aluminio son láminas a las que tras un proceso especifico, se pueden moldear como por ejemplo la dobladora, posteriormente, pasan por etapas opcionales de galvanizado, con las cuales acaban obteniendo otra forma característica.</a:t>
            </a:r>
            <a:endParaRPr lang="es-CO" dirty="0"/>
          </a:p>
        </p:txBody>
      </p:sp>
    </p:spTree>
    <p:extLst>
      <p:ext uri="{BB962C8B-B14F-4D97-AF65-F5344CB8AC3E}">
        <p14:creationId xmlns:p14="http://schemas.microsoft.com/office/powerpoint/2010/main" val="60572549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791585" y="743664"/>
            <a:ext cx="8946541" cy="4195481"/>
          </a:xfrm>
        </p:spPr>
        <p:txBody>
          <a:bodyPr>
            <a:normAutofit/>
          </a:bodyPr>
          <a:lstStyle/>
          <a:p>
            <a:pPr marL="0" indent="0">
              <a:buNone/>
            </a:pPr>
            <a:r>
              <a:rPr lang="es-CO" i="1" dirty="0"/>
              <a:t>Cuál es su función? </a:t>
            </a:r>
            <a:endParaRPr lang="es-CO" dirty="0"/>
          </a:p>
          <a:p>
            <a:r>
              <a:rPr lang="es-CO" i="1" dirty="0"/>
              <a:t>Frecuentemente los perfiles de aluminio pueden ser utilizados en todo tipo de elementos, esto se debe especialmente a que luego de su procesamiento adquirieron gran resistencia a todo tipo de condiciones adversas, como pueden ser las condiciones climáticas que suelen deteriorar otros metales.</a:t>
            </a:r>
            <a:endParaRPr lang="es-CO" dirty="0"/>
          </a:p>
          <a:p>
            <a:r>
              <a:rPr lang="es-CO" i="1" dirty="0"/>
              <a:t>Dentro de sus muchos usos, los más típicos se encuentran en las distintas industrias, en la maquinaria y en la construcción; Los perfiles de aluminio se destacan especialmente por su preferencia de uso en espacios tanto interiores como exteriores de viviendas de edificios y de comercios.</a:t>
            </a:r>
            <a:endParaRPr lang="es-CO" dirty="0"/>
          </a:p>
          <a:p>
            <a:endParaRPr lang="es-CO" dirty="0"/>
          </a:p>
        </p:txBody>
      </p:sp>
    </p:spTree>
    <p:extLst>
      <p:ext uri="{BB962C8B-B14F-4D97-AF65-F5344CB8AC3E}">
        <p14:creationId xmlns:p14="http://schemas.microsoft.com/office/powerpoint/2010/main" val="42468270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contenido 3"/>
          <p:cNvSpPr>
            <a:spLocks noGrp="1"/>
          </p:cNvSpPr>
          <p:nvPr>
            <p:ph idx="1"/>
          </p:nvPr>
        </p:nvSpPr>
        <p:spPr>
          <a:xfrm>
            <a:off x="272040" y="743663"/>
            <a:ext cx="10316296" cy="4670001"/>
          </a:xfrm>
        </p:spPr>
        <p:txBody>
          <a:bodyPr>
            <a:normAutofit lnSpcReduction="10000"/>
          </a:bodyPr>
          <a:lstStyle/>
          <a:p>
            <a:pPr marL="0" indent="0">
              <a:buNone/>
            </a:pPr>
            <a:r>
              <a:rPr lang="es-CO" sz="2300" i="1" dirty="0"/>
              <a:t>Ventajas </a:t>
            </a:r>
            <a:endParaRPr lang="es-CO" sz="2300" dirty="0"/>
          </a:p>
          <a:p>
            <a:pPr marL="0" indent="0">
              <a:buNone/>
            </a:pPr>
            <a:r>
              <a:rPr lang="es-CO" sz="1600" i="1" dirty="0"/>
              <a:t>Además de ofrecer un alto beneficio estético, debido a su acabado  de  primera y su aspecto limpio y    pulido, los perfiles tienen como ventaja ser bastante ligeros y adaptables, en especial dentro de la industria de la ornamentación y de la remodelación y construcción de hogares. Además de esto, son capaces de resistir una gran cantidad de peso, sirviendo como conexión o cierre entre estructuras.</a:t>
            </a:r>
            <a:endParaRPr lang="es-CO" sz="1600" dirty="0"/>
          </a:p>
          <a:p>
            <a:pPr marL="0" indent="0">
              <a:buNone/>
            </a:pPr>
            <a:br>
              <a:rPr lang="es-CO" sz="1600" i="1" dirty="0"/>
            </a:br>
            <a:r>
              <a:rPr lang="es-CO" sz="1600" i="1" dirty="0"/>
              <a:t>Además de esto, son muy sencillos de trabajar, y pueden emparejarse con todo tipo de objetos, como  placas de yeso o concreto, vidrio templado y policarbonato.</a:t>
            </a:r>
            <a:endParaRPr lang="es-CO" sz="1600" dirty="0"/>
          </a:p>
          <a:p>
            <a:pPr marL="0" indent="0">
              <a:buNone/>
            </a:pPr>
            <a:br>
              <a:rPr lang="es-CO" sz="1600" i="1" dirty="0"/>
            </a:br>
            <a:r>
              <a:rPr lang="es-CO" sz="1600" i="1" dirty="0"/>
              <a:t>También son fáciles de almacenar y transportar, dado que gracias a su forma, puede apilarlos y acomodarlos de manera rápida y sencilla.</a:t>
            </a:r>
            <a:endParaRPr lang="es-CO" sz="1600" dirty="0"/>
          </a:p>
          <a:p>
            <a:pPr marL="0" indent="0">
              <a:buNone/>
            </a:pPr>
            <a:br>
              <a:rPr lang="es-CO" sz="1600" i="1" dirty="0"/>
            </a:br>
            <a:r>
              <a:rPr lang="es-CO" sz="1600" i="1" dirty="0"/>
              <a:t>Finalmente, un perfil de aluminio, por sobre otros materiales, es que garantiza que las uniones sean extremadamente resistentes y duraderas ante el paso del tiempo, conservando su forma y estructura.</a:t>
            </a:r>
            <a:endParaRPr lang="es-CO" sz="1600" dirty="0"/>
          </a:p>
          <a:p>
            <a:pPr marL="0" indent="0">
              <a:buNone/>
            </a:pPr>
            <a:endParaRPr lang="es-CO" dirty="0"/>
          </a:p>
        </p:txBody>
      </p:sp>
    </p:spTree>
    <p:extLst>
      <p:ext uri="{BB962C8B-B14F-4D97-AF65-F5344CB8AC3E}">
        <p14:creationId xmlns:p14="http://schemas.microsoft.com/office/powerpoint/2010/main" val="154190796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PERFILES DE ALUMINIO"/>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87161" y="1121811"/>
            <a:ext cx="6166860" cy="46251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861428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490247" y="415637"/>
            <a:ext cx="10950144" cy="5953989"/>
          </a:xfrm>
        </p:spPr>
        <p:txBody>
          <a:bodyPr>
            <a:normAutofit fontScale="25000" lnSpcReduction="20000"/>
          </a:bodyPr>
          <a:lstStyle/>
          <a:p>
            <a:pPr marL="0" indent="0">
              <a:buNone/>
            </a:pPr>
            <a:r>
              <a:rPr lang="es-CO" sz="6400" i="1" dirty="0">
                <a:latin typeface="Times New Roman" panose="02020603050405020304" pitchFamily="18" charset="0"/>
                <a:cs typeface="Times New Roman" panose="02020603050405020304" pitchFamily="18" charset="0"/>
              </a:rPr>
              <a:t>PERFILES ESTRUCTURALES DE ACERO INOXIDABLE</a:t>
            </a:r>
          </a:p>
          <a:p>
            <a:pPr marL="0" indent="0">
              <a:buNone/>
            </a:pPr>
            <a:r>
              <a:rPr lang="es-CO" sz="6400" i="1" dirty="0">
                <a:latin typeface="Times New Roman" panose="02020603050405020304" pitchFamily="18" charset="0"/>
                <a:cs typeface="Times New Roman" panose="02020603050405020304" pitchFamily="18" charset="0"/>
              </a:rPr>
              <a:t>Los perfiles fabricados en acero inoxidable se producen en su mayoría empleando sistemas de laminado en caliente y líneas automatizadas de soldadura laser, en los perfiles comerciales encontramos: ángulos, vigas, soleras  tubos y barras de acero inoxidable.</a:t>
            </a:r>
          </a:p>
          <a:p>
            <a:pPr marL="0" indent="0">
              <a:buNone/>
            </a:pPr>
            <a:endParaRPr lang="es-CO" sz="6400" i="1" dirty="0">
              <a:latin typeface="Times New Roman" panose="02020603050405020304" pitchFamily="18" charset="0"/>
              <a:cs typeface="Times New Roman" panose="02020603050405020304" pitchFamily="18" charset="0"/>
            </a:endParaRPr>
          </a:p>
          <a:p>
            <a:pPr marL="0" indent="0">
              <a:buNone/>
            </a:pPr>
            <a:r>
              <a:rPr lang="es-CO" sz="6400" i="1" dirty="0">
                <a:latin typeface="Times New Roman" panose="02020603050405020304" pitchFamily="18" charset="0"/>
                <a:cs typeface="Times New Roman" panose="02020603050405020304" pitchFamily="18" charset="0"/>
              </a:rPr>
              <a:t>FRBICACION DE PERFILES INOXIDABLES</a:t>
            </a:r>
            <a:endParaRPr lang="es-CO" sz="6400" dirty="0">
              <a:latin typeface="Times New Roman" panose="02020603050405020304" pitchFamily="18" charset="0"/>
              <a:cs typeface="Times New Roman" panose="02020603050405020304" pitchFamily="18" charset="0"/>
            </a:endParaRPr>
          </a:p>
          <a:p>
            <a:pPr marL="0" indent="0">
              <a:buNone/>
            </a:pPr>
            <a:r>
              <a:rPr lang="es-CO" sz="6400" i="1" dirty="0">
                <a:latin typeface="Times New Roman" panose="02020603050405020304" pitchFamily="18" charset="0"/>
                <a:cs typeface="Times New Roman" panose="02020603050405020304" pitchFamily="18" charset="0"/>
              </a:rPr>
              <a:t>Para la fabricación de los perfiles inoxidables se utilizan dos sistema: la fabricación en caliente y fabricación en frio, a continuación mencionaremos algunas características de cada método.</a:t>
            </a:r>
            <a:endParaRPr lang="es-CO" sz="6400" dirty="0">
              <a:latin typeface="Times New Roman" panose="02020603050405020304" pitchFamily="18" charset="0"/>
              <a:cs typeface="Times New Roman" panose="02020603050405020304" pitchFamily="18" charset="0"/>
            </a:endParaRPr>
          </a:p>
          <a:p>
            <a:pPr marL="0" indent="0">
              <a:buNone/>
            </a:pPr>
            <a:r>
              <a:rPr lang="es-CO" sz="6400" i="1" dirty="0">
                <a:latin typeface="Times New Roman" panose="02020603050405020304" pitchFamily="18" charset="0"/>
                <a:cs typeface="Times New Roman" panose="02020603050405020304" pitchFamily="18" charset="0"/>
              </a:rPr>
              <a:t>LAMINADO EN CALIENTE</a:t>
            </a:r>
            <a:endParaRPr lang="es-CO" sz="6400" dirty="0">
              <a:latin typeface="Times New Roman" panose="02020603050405020304" pitchFamily="18" charset="0"/>
              <a:cs typeface="Times New Roman" panose="02020603050405020304" pitchFamily="18" charset="0"/>
            </a:endParaRPr>
          </a:p>
          <a:p>
            <a:pPr marL="0" lvl="0" indent="0">
              <a:buNone/>
            </a:pPr>
            <a:r>
              <a:rPr lang="es-CO" sz="6400" i="1" dirty="0">
                <a:latin typeface="Times New Roman" panose="02020603050405020304" pitchFamily="18" charset="0"/>
                <a:cs typeface="Times New Roman" panose="02020603050405020304" pitchFamily="18" charset="0"/>
              </a:rPr>
              <a:t>Fusión por láser: este método es altamente eficiente, ofreciendo diversas capacidades y opciones de diseño.</a:t>
            </a:r>
            <a:endParaRPr lang="es-CO" sz="6400" dirty="0">
              <a:latin typeface="Times New Roman" panose="02020603050405020304" pitchFamily="18" charset="0"/>
              <a:cs typeface="Times New Roman" panose="02020603050405020304" pitchFamily="18" charset="0"/>
            </a:endParaRPr>
          </a:p>
          <a:p>
            <a:pPr marL="0" lvl="0" indent="0">
              <a:buNone/>
            </a:pPr>
            <a:r>
              <a:rPr lang="es-CO" sz="6400" i="1" dirty="0">
                <a:latin typeface="Times New Roman" panose="02020603050405020304" pitchFamily="18" charset="0"/>
                <a:cs typeface="Times New Roman" panose="02020603050405020304" pitchFamily="18" charset="0"/>
              </a:rPr>
              <a:t>Fusión por láser de bajo impacto: este proceso de fusión es la mejor ya que sirve para materiales pequeños, más delgados o perfiles con acabado especial.</a:t>
            </a:r>
            <a:endParaRPr lang="es-CO" sz="6400" dirty="0">
              <a:latin typeface="Times New Roman" panose="02020603050405020304" pitchFamily="18" charset="0"/>
              <a:cs typeface="Times New Roman" panose="02020603050405020304" pitchFamily="18" charset="0"/>
            </a:endParaRPr>
          </a:p>
          <a:p>
            <a:pPr marL="0" lvl="0" indent="0">
              <a:buNone/>
            </a:pPr>
            <a:r>
              <a:rPr lang="es-CO" sz="6400" i="1" dirty="0">
                <a:latin typeface="Times New Roman" panose="02020603050405020304" pitchFamily="18" charset="0"/>
                <a:cs typeface="Times New Roman" panose="02020603050405020304" pitchFamily="18" charset="0"/>
              </a:rPr>
              <a:t>Laminación en caliente: se utiliza para la formación de acero inoxidable, acero y aleaciones, la laminación en caliente es el método más común y económico para producir perfiles de acero en gran cantidad.</a:t>
            </a:r>
            <a:endParaRPr lang="es-CO" sz="6400" dirty="0">
              <a:latin typeface="Times New Roman" panose="02020603050405020304" pitchFamily="18" charset="0"/>
              <a:cs typeface="Times New Roman" panose="02020603050405020304" pitchFamily="18" charset="0"/>
            </a:endParaRPr>
          </a:p>
          <a:p>
            <a:pPr marL="0" indent="0">
              <a:buNone/>
            </a:pPr>
            <a:r>
              <a:rPr lang="es-CO" sz="6400" i="1" dirty="0">
                <a:latin typeface="Times New Roman" panose="02020603050405020304" pitchFamily="18" charset="0"/>
                <a:cs typeface="Times New Roman" panose="02020603050405020304" pitchFamily="18" charset="0"/>
              </a:rPr>
              <a:t>LAMINADO EN FRIO </a:t>
            </a:r>
            <a:endParaRPr lang="es-CO" sz="6400" dirty="0">
              <a:latin typeface="Times New Roman" panose="02020603050405020304" pitchFamily="18" charset="0"/>
              <a:cs typeface="Times New Roman" panose="02020603050405020304" pitchFamily="18" charset="0"/>
            </a:endParaRPr>
          </a:p>
          <a:p>
            <a:pPr marL="0" lvl="0" indent="0">
              <a:buNone/>
            </a:pPr>
            <a:r>
              <a:rPr lang="es-CO" sz="6400" i="1" dirty="0">
                <a:latin typeface="Times New Roman" panose="02020603050405020304" pitchFamily="18" charset="0"/>
                <a:cs typeface="Times New Roman" panose="02020603050405020304" pitchFamily="18" charset="0"/>
              </a:rPr>
              <a:t>Estirado en frio: esta es una reducción de la presión del área seccional transversal de perfiles previamente laminados o alambrón dibujado a través de una serie de uno o más moldes.</a:t>
            </a:r>
            <a:endParaRPr lang="es-CO" sz="6400" dirty="0">
              <a:latin typeface="Times New Roman" panose="02020603050405020304" pitchFamily="18" charset="0"/>
              <a:cs typeface="Times New Roman" panose="02020603050405020304" pitchFamily="18" charset="0"/>
            </a:endParaRPr>
          </a:p>
          <a:p>
            <a:pPr marL="0" lvl="0" indent="0">
              <a:buNone/>
            </a:pPr>
            <a:r>
              <a:rPr lang="es-CO" sz="6400" i="1" dirty="0">
                <a:latin typeface="Times New Roman" panose="02020603050405020304" pitchFamily="18" charset="0"/>
                <a:cs typeface="Times New Roman" panose="02020603050405020304" pitchFamily="18" charset="0"/>
              </a:rPr>
              <a:t>Laminación en frio: los perfiles usados en este método se producen formando alambrón redondo por un proceso continuo de laminación a temperatura ambiente.</a:t>
            </a:r>
            <a:endParaRPr lang="es-CO" sz="6400" dirty="0">
              <a:latin typeface="Times New Roman" panose="02020603050405020304" pitchFamily="18" charset="0"/>
              <a:cs typeface="Times New Roman" panose="02020603050405020304" pitchFamily="18" charset="0"/>
            </a:endParaRPr>
          </a:p>
          <a:p>
            <a:pPr marL="0" indent="0">
              <a:buNone/>
            </a:pPr>
            <a:endParaRPr lang="es-CO" sz="1600" dirty="0">
              <a:latin typeface="Times New Roman" panose="02020603050405020304" pitchFamily="18" charset="0"/>
              <a:cs typeface="Times New Roman" panose="02020603050405020304" pitchFamily="18" charset="0"/>
            </a:endParaRPr>
          </a:p>
          <a:p>
            <a:pPr marL="0" indent="0">
              <a:buNone/>
            </a:pPr>
            <a:r>
              <a:rPr lang="es-CO" sz="1600" i="1" dirty="0">
                <a:latin typeface="Times New Roman" panose="02020603050405020304" pitchFamily="18" charset="0"/>
                <a:cs typeface="Times New Roman" panose="02020603050405020304" pitchFamily="18" charset="0"/>
              </a:rPr>
              <a:t> </a:t>
            </a:r>
            <a:endParaRPr lang="es-CO"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925486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Acero laminado en frío siendo procesado por maquinaria de laminado"/>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7976" y="310789"/>
            <a:ext cx="4885134" cy="3256756"/>
          </a:xfrm>
          <a:prstGeom prst="rect">
            <a:avLst/>
          </a:prstGeom>
          <a:noFill/>
          <a:extLst>
            <a:ext uri="{909E8E84-426E-40DD-AFC4-6F175D3DCCD1}">
              <a14:hiddenFill xmlns:a14="http://schemas.microsoft.com/office/drawing/2010/main">
                <a:solidFill>
                  <a:srgbClr val="FFFFFF"/>
                </a:solidFill>
              </a14:hiddenFill>
            </a:ext>
          </a:extLst>
        </p:spPr>
      </p:pic>
      <p:sp>
        <p:nvSpPr>
          <p:cNvPr id="4" name="Rectángulo 3"/>
          <p:cNvSpPr/>
          <p:nvPr/>
        </p:nvSpPr>
        <p:spPr>
          <a:xfrm>
            <a:off x="5348472" y="1444459"/>
            <a:ext cx="6096000" cy="3785652"/>
          </a:xfrm>
          <a:prstGeom prst="rect">
            <a:avLst/>
          </a:prstGeom>
        </p:spPr>
        <p:txBody>
          <a:bodyPr>
            <a:spAutoFit/>
          </a:bodyPr>
          <a:lstStyle/>
          <a:p>
            <a:r>
              <a:rPr lang="es-MX" sz="1600" i="1" dirty="0">
                <a:latin typeface="Times New Roman" panose="02020603050405020304" pitchFamily="18" charset="0"/>
                <a:cs typeface="Times New Roman" panose="02020603050405020304" pitchFamily="18" charset="0"/>
              </a:rPr>
              <a:t>El acero laminado en caliente es el acero que ha sido pasado por rodillos a muy altas temperaturas—más de 1.700˚F, lo que supera la temperatura de recristalización de la mayoría de los aceros. Esto hace que al acero sea más fácil darle forma y resulta en productos que son más fáciles de trabajar.</a:t>
            </a:r>
          </a:p>
          <a:p>
            <a:r>
              <a:rPr lang="es-MX" sz="1600" i="1" dirty="0">
                <a:latin typeface="Times New Roman" panose="02020603050405020304" pitchFamily="18" charset="0"/>
                <a:cs typeface="Times New Roman" panose="02020603050405020304" pitchFamily="18" charset="0"/>
              </a:rPr>
              <a:t>Para procesar el acero laminado en caliente, los primeros fabricantes empiezan con un gran trozo rectangular de metal llamado palanquilla. La palanquilla se calienta y luego se envía para </a:t>
            </a:r>
            <a:r>
              <a:rPr lang="es-MX" sz="1600" i="1" dirty="0" err="1">
                <a:latin typeface="Times New Roman" panose="02020603050405020304" pitchFamily="18" charset="0"/>
                <a:cs typeface="Times New Roman" panose="02020603050405020304" pitchFamily="18" charset="0"/>
              </a:rPr>
              <a:t>preprocesamiento</a:t>
            </a:r>
            <a:r>
              <a:rPr lang="es-MX" sz="1600" i="1" dirty="0">
                <a:latin typeface="Times New Roman" panose="02020603050405020304" pitchFamily="18" charset="0"/>
                <a:cs typeface="Times New Roman" panose="02020603050405020304" pitchFamily="18" charset="0"/>
              </a:rPr>
              <a:t>, donde se aplana para formar un rollo grande. De ahí, se mantiene a una alta temperatura y se pasa a través de una serie de rodillos para lograr sus dimensiones finales. Las hebras de acero blanco y caliente se pasan a través de rodillos a altas velocidades. Para metal en hojas, el acero laminado se enrolla en rollos y se deja enfriar. Para otras formas, como barras o placas, los materiales se dividen y se empacan.</a:t>
            </a:r>
            <a:endParaRPr lang="es-MX" sz="1600" i="1"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6982315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874712" y="993045"/>
            <a:ext cx="8946541" cy="4195481"/>
          </a:xfrm>
        </p:spPr>
        <p:txBody>
          <a:bodyPr/>
          <a:lstStyle/>
          <a:p>
            <a:pPr marL="0" indent="0">
              <a:buNone/>
            </a:pPr>
            <a:r>
              <a:rPr lang="es-CO" i="1" dirty="0"/>
              <a:t>VENTAJAS   </a:t>
            </a:r>
            <a:endParaRPr lang="es-CO" dirty="0"/>
          </a:p>
          <a:p>
            <a:pPr lvl="0"/>
            <a:r>
              <a:rPr lang="es-CO" sz="1600" i="1" dirty="0">
                <a:latin typeface="Times New Roman" panose="02020603050405020304" pitchFamily="18" charset="0"/>
                <a:cs typeface="Times New Roman" panose="02020603050405020304" pitchFamily="18" charset="0"/>
              </a:rPr>
              <a:t>Alta resistencia.</a:t>
            </a:r>
          </a:p>
          <a:p>
            <a:pPr lvl="0"/>
            <a:r>
              <a:rPr lang="es-CO" sz="1600" i="1" dirty="0">
                <a:latin typeface="Times New Roman" panose="02020603050405020304" pitchFamily="18" charset="0"/>
                <a:cs typeface="Times New Roman" panose="02020603050405020304" pitchFamily="18" charset="0"/>
              </a:rPr>
              <a:t>Uniformidad. </a:t>
            </a:r>
          </a:p>
          <a:p>
            <a:pPr lvl="0"/>
            <a:r>
              <a:rPr lang="es-CO" sz="1600" i="1" dirty="0">
                <a:latin typeface="Times New Roman" panose="02020603050405020304" pitchFamily="18" charset="0"/>
                <a:cs typeface="Times New Roman" panose="02020603050405020304" pitchFamily="18" charset="0"/>
              </a:rPr>
              <a:t>Durabilidad.</a:t>
            </a:r>
          </a:p>
          <a:p>
            <a:pPr lvl="0"/>
            <a:r>
              <a:rPr lang="es-CO" sz="1600" i="1" dirty="0">
                <a:latin typeface="Times New Roman" panose="02020603050405020304" pitchFamily="18" charset="0"/>
                <a:cs typeface="Times New Roman" panose="02020603050405020304" pitchFamily="18" charset="0"/>
              </a:rPr>
              <a:t>Ductilidad.</a:t>
            </a:r>
          </a:p>
          <a:p>
            <a:pPr lvl="0"/>
            <a:r>
              <a:rPr lang="es-CO" sz="1600" i="1" dirty="0">
                <a:latin typeface="Times New Roman" panose="02020603050405020304" pitchFamily="18" charset="0"/>
                <a:cs typeface="Times New Roman" panose="02020603050405020304" pitchFamily="18" charset="0"/>
              </a:rPr>
              <a:t>Tenacidad.</a:t>
            </a:r>
          </a:p>
          <a:p>
            <a:pPr lvl="0"/>
            <a:r>
              <a:rPr lang="es-CO" sz="1600" i="1" dirty="0">
                <a:latin typeface="Times New Roman" panose="02020603050405020304" pitchFamily="18" charset="0"/>
                <a:cs typeface="Times New Roman" panose="02020603050405020304" pitchFamily="18" charset="0"/>
              </a:rPr>
              <a:t>Rapidez de montaje.</a:t>
            </a:r>
          </a:p>
          <a:p>
            <a:pPr lvl="0"/>
            <a:r>
              <a:rPr lang="es-CO" sz="1600" i="1" dirty="0">
                <a:latin typeface="Times New Roman" panose="02020603050405020304" pitchFamily="18" charset="0"/>
                <a:cs typeface="Times New Roman" panose="02020603050405020304" pitchFamily="18" charset="0"/>
              </a:rPr>
              <a:t>Posible reutilización después de montar una estructura.</a:t>
            </a:r>
          </a:p>
          <a:p>
            <a:pPr lvl="0"/>
            <a:r>
              <a:rPr lang="es-CO" sz="1600" i="1" dirty="0">
                <a:latin typeface="Times New Roman" panose="02020603050405020304" pitchFamily="18" charset="0"/>
                <a:cs typeface="Times New Roman" panose="02020603050405020304" pitchFamily="18" charset="0"/>
              </a:rPr>
              <a:t>Facilidad para unir varios tipos de conectores con soldadura, tornillos o remache.</a:t>
            </a:r>
          </a:p>
        </p:txBody>
      </p:sp>
    </p:spTree>
    <p:extLst>
      <p:ext uri="{BB962C8B-B14F-4D97-AF65-F5344CB8AC3E}">
        <p14:creationId xmlns:p14="http://schemas.microsoft.com/office/powerpoint/2010/main" val="29762723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51DBC1A-EF7B-8FC2-E21D-3676E79C9FC0}"/>
              </a:ext>
            </a:extLst>
          </p:cNvPr>
          <p:cNvSpPr>
            <a:spLocks noGrp="1"/>
          </p:cNvSpPr>
          <p:nvPr>
            <p:ph type="title"/>
          </p:nvPr>
        </p:nvSpPr>
        <p:spPr/>
        <p:txBody>
          <a:bodyPr/>
          <a:lstStyle/>
          <a:p>
            <a:r>
              <a:rPr lang="es-CO" sz="4000" b="1" dirty="0">
                <a:effectLst/>
                <a:latin typeface="Times New Roman" panose="02020603050405020304" pitchFamily="18" charset="0"/>
                <a:ea typeface="Calibri" panose="020F0502020204030204" pitchFamily="34" charset="0"/>
                <a:cs typeface="Times New Roman" panose="02020603050405020304" pitchFamily="18" charset="0"/>
              </a:rPr>
              <a:t>Laminado de perfiles </a:t>
            </a:r>
            <a:br>
              <a:rPr lang="es-CO" sz="1800" dirty="0">
                <a:effectLst/>
                <a:latin typeface="Calibri" panose="020F0502020204030204" pitchFamily="34" charset="0"/>
                <a:ea typeface="Calibri" panose="020F0502020204030204" pitchFamily="34" charset="0"/>
                <a:cs typeface="Times New Roman" panose="02020603050405020304" pitchFamily="18" charset="0"/>
              </a:rPr>
            </a:br>
            <a:endParaRPr lang="es-CO" dirty="0"/>
          </a:p>
        </p:txBody>
      </p:sp>
      <p:sp>
        <p:nvSpPr>
          <p:cNvPr id="3" name="Marcador de contenido 2">
            <a:extLst>
              <a:ext uri="{FF2B5EF4-FFF2-40B4-BE49-F238E27FC236}">
                <a16:creationId xmlns:a16="http://schemas.microsoft.com/office/drawing/2014/main" id="{BB2A748D-824B-A2AA-A175-63A05AB40328}"/>
              </a:ext>
            </a:extLst>
          </p:cNvPr>
          <p:cNvSpPr>
            <a:spLocks noGrp="1"/>
          </p:cNvSpPr>
          <p:nvPr>
            <p:ph sz="half" idx="1"/>
          </p:nvPr>
        </p:nvSpPr>
        <p:spPr>
          <a:xfrm>
            <a:off x="276726" y="1828800"/>
            <a:ext cx="5741486" cy="5113421"/>
          </a:xfrm>
        </p:spPr>
        <p:txBody>
          <a:bodyPr>
            <a:normAutofit/>
          </a:bodyPr>
          <a:lstStyle/>
          <a:p>
            <a:r>
              <a:rPr lang="es-CO" sz="1800" dirty="0">
                <a:effectLst/>
                <a:latin typeface="Times New Roman" panose="02020603050405020304" pitchFamily="18" charset="0"/>
                <a:ea typeface="Calibri" panose="020F0502020204030204" pitchFamily="34" charset="0"/>
                <a:cs typeface="Times New Roman" panose="02020603050405020304" pitchFamily="18" charset="0"/>
              </a:rPr>
              <a:t>La mayoría de los principios que se aplican al laminado plano son aplicables al laminado de perfiles, los rodillos formadores son más complicados, y el material inicial de forma generalmente cuadrada, requiere una transformación gradual a través de varios rodillos para alcanzar la sección final, se utilizan rodillos horizontales y verticales para lograr un reducción uniforme y consistente del material. </a:t>
            </a:r>
            <a:endParaRPr lang="es-CO"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s-CO" dirty="0"/>
          </a:p>
        </p:txBody>
      </p:sp>
      <p:pic>
        <p:nvPicPr>
          <p:cNvPr id="5" name="Marcador de contenido 4">
            <a:extLst>
              <a:ext uri="{FF2B5EF4-FFF2-40B4-BE49-F238E27FC236}">
                <a16:creationId xmlns:a16="http://schemas.microsoft.com/office/drawing/2014/main" id="{6B80EEA2-CE2C-720F-8B18-D43CE14FF9AA}"/>
              </a:ext>
            </a:extLst>
          </p:cNvPr>
          <p:cNvPicPr>
            <a:picLocks noGrp="1" noChangeAspect="1"/>
          </p:cNvPicPr>
          <p:nvPr>
            <p:ph sz="half" idx="2"/>
          </p:nvPr>
        </p:nvPicPr>
        <p:blipFill>
          <a:blip r:embed="rId2"/>
          <a:stretch>
            <a:fillRect/>
          </a:stretch>
        </p:blipFill>
        <p:spPr>
          <a:xfrm>
            <a:off x="6399213" y="1828800"/>
            <a:ext cx="5530515" cy="4625786"/>
          </a:xfrm>
          <a:prstGeom prst="rect">
            <a:avLst/>
          </a:prstGeom>
        </p:spPr>
      </p:pic>
    </p:spTree>
    <p:extLst>
      <p:ext uri="{BB962C8B-B14F-4D97-AF65-F5344CB8AC3E}">
        <p14:creationId xmlns:p14="http://schemas.microsoft.com/office/powerpoint/2010/main" val="21457339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64CA2AD-6D62-2CE5-231C-AFBB269C5738}"/>
              </a:ext>
            </a:extLst>
          </p:cNvPr>
          <p:cNvSpPr>
            <a:spLocks noGrp="1"/>
          </p:cNvSpPr>
          <p:nvPr>
            <p:ph type="title"/>
          </p:nvPr>
        </p:nvSpPr>
        <p:spPr/>
        <p:txBody>
          <a:bodyPr/>
          <a:lstStyle/>
          <a:p>
            <a:r>
              <a:rPr lang="es-CO" sz="4000" b="1" dirty="0">
                <a:effectLst/>
                <a:latin typeface="Times New Roman" panose="02020603050405020304" pitchFamily="18" charset="0"/>
                <a:ea typeface="Calibri" panose="020F0502020204030204" pitchFamily="34" charset="0"/>
                <a:cs typeface="Times New Roman" panose="02020603050405020304" pitchFamily="18" charset="0"/>
              </a:rPr>
              <a:t>Generalidades </a:t>
            </a:r>
            <a:br>
              <a:rPr lang="es-CO" sz="1800" dirty="0">
                <a:effectLst/>
                <a:latin typeface="Calibri" panose="020F0502020204030204" pitchFamily="34" charset="0"/>
                <a:ea typeface="Calibri" panose="020F0502020204030204" pitchFamily="34" charset="0"/>
                <a:cs typeface="Times New Roman" panose="02020603050405020304" pitchFamily="18" charset="0"/>
              </a:rPr>
            </a:br>
            <a:endParaRPr lang="es-CO" dirty="0"/>
          </a:p>
        </p:txBody>
      </p:sp>
      <p:sp>
        <p:nvSpPr>
          <p:cNvPr id="5" name="Marcador de contenido 4">
            <a:extLst>
              <a:ext uri="{FF2B5EF4-FFF2-40B4-BE49-F238E27FC236}">
                <a16:creationId xmlns:a16="http://schemas.microsoft.com/office/drawing/2014/main" id="{C1551E01-257D-65B5-E0BF-CD4A54BB770D}"/>
              </a:ext>
            </a:extLst>
          </p:cNvPr>
          <p:cNvSpPr>
            <a:spLocks noGrp="1"/>
          </p:cNvSpPr>
          <p:nvPr>
            <p:ph idx="1"/>
          </p:nvPr>
        </p:nvSpPr>
        <p:spPr>
          <a:xfrm>
            <a:off x="0" y="1263315"/>
            <a:ext cx="11924883" cy="4985085"/>
          </a:xfrm>
        </p:spPr>
        <p:txBody>
          <a:bodyPr>
            <a:normAutofit/>
          </a:bodyPr>
          <a:lstStyle/>
          <a:p>
            <a:r>
              <a:rPr lang="es-CO" sz="2400" dirty="0">
                <a:effectLst/>
                <a:latin typeface="Times New Roman" panose="02020603050405020304" pitchFamily="18" charset="0"/>
                <a:ea typeface="Calibri" panose="020F0502020204030204" pitchFamily="34" charset="0"/>
              </a:rPr>
              <a:t>Los trabajos de carpintería metálica pueden clasificarse según las características de los materiales con que se fabrican, destacándose los que se ejecutan con materiales ferrosos (aceros al carbono y aceros aleados) y que se ejecutan con materiales no ferrosos como el Aluminio. Dentro de los aceros al carbono y los aceros aleados existe una gran variedad de elementos de muy variadas características con diverso grado de aplicabilidad en la ejecución de carpintería de edificaciones, como son el acero inoxidable, los aceros estructurales, aceros mecánicos etc. </a:t>
            </a:r>
            <a:endParaRPr lang="es-CO" sz="2800" dirty="0"/>
          </a:p>
        </p:txBody>
      </p:sp>
    </p:spTree>
    <p:extLst>
      <p:ext uri="{BB962C8B-B14F-4D97-AF65-F5344CB8AC3E}">
        <p14:creationId xmlns:p14="http://schemas.microsoft.com/office/powerpoint/2010/main" val="18518635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lla">
  <a:themeElements>
    <a:clrScheme name="Malla">
      <a:dk1>
        <a:sysClr val="windowText" lastClr="000000"/>
      </a:dk1>
      <a:lt1>
        <a:sysClr val="window" lastClr="FFFFFF"/>
      </a:lt1>
      <a:dk2>
        <a:srgbClr val="363D46"/>
      </a:dk2>
      <a:lt2>
        <a:srgbClr val="EBEBEB"/>
      </a:lt2>
      <a:accent1>
        <a:srgbClr val="A9E023"/>
      </a:accent1>
      <a:accent2>
        <a:srgbClr val="1FCDB6"/>
      </a:accent2>
      <a:accent3>
        <a:srgbClr val="5F99C9"/>
      </a:accent3>
      <a:accent4>
        <a:srgbClr val="AE65D1"/>
      </a:accent4>
      <a:accent5>
        <a:srgbClr val="D06423"/>
      </a:accent5>
      <a:accent6>
        <a:srgbClr val="DCAB11"/>
      </a:accent6>
      <a:hlink>
        <a:srgbClr val="ADE133"/>
      </a:hlink>
      <a:folHlink>
        <a:srgbClr val="C2EA66"/>
      </a:folHlink>
    </a:clrScheme>
    <a:fontScheme name="Malla">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alla">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1FEE2289-88FB-467C-9C9A-54F3C85768F0}"/>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TM03457485[[fn=Malla]]</Template>
  <TotalTime>109</TotalTime>
  <Words>3813</Words>
  <Application>Microsoft Office PowerPoint</Application>
  <PresentationFormat>Panorámica</PresentationFormat>
  <Paragraphs>260</Paragraphs>
  <Slides>78</Slides>
  <Notes>7</Notes>
  <HiddenSlides>0</HiddenSlides>
  <MMClips>0</MMClips>
  <ScaleCrop>false</ScaleCrop>
  <HeadingPairs>
    <vt:vector size="6" baseType="variant">
      <vt:variant>
        <vt:lpstr>Fuentes usadas</vt:lpstr>
      </vt:variant>
      <vt:variant>
        <vt:i4>9</vt:i4>
      </vt:variant>
      <vt:variant>
        <vt:lpstr>Tema</vt:lpstr>
      </vt:variant>
      <vt:variant>
        <vt:i4>1</vt:i4>
      </vt:variant>
      <vt:variant>
        <vt:lpstr>Títulos de diapositiva</vt:lpstr>
      </vt:variant>
      <vt:variant>
        <vt:i4>78</vt:i4>
      </vt:variant>
    </vt:vector>
  </HeadingPairs>
  <TitlesOfParts>
    <vt:vector size="88" baseType="lpstr">
      <vt:lpstr>Arial</vt:lpstr>
      <vt:lpstr>Calibri</vt:lpstr>
      <vt:lpstr>Calibri Light</vt:lpstr>
      <vt:lpstr>Century Gothic</vt:lpstr>
      <vt:lpstr>Colonna MT</vt:lpstr>
      <vt:lpstr>Jacques Francois Shadow</vt:lpstr>
      <vt:lpstr>Symbol</vt:lpstr>
      <vt:lpstr>Times New Roman</vt:lpstr>
      <vt:lpstr>Wingdings</vt:lpstr>
      <vt:lpstr>Malla</vt:lpstr>
      <vt:lpstr>CARPINTERIA METALICA</vt:lpstr>
      <vt:lpstr>Acero frio y acero caliente </vt:lpstr>
      <vt:lpstr>Acero frio y acero caliente </vt:lpstr>
      <vt:lpstr>Rolado en frio y caliente  </vt:lpstr>
      <vt:lpstr>.</vt:lpstr>
      <vt:lpstr>.</vt:lpstr>
      <vt:lpstr>Laminado</vt:lpstr>
      <vt:lpstr>Laminado de perfiles  </vt:lpstr>
      <vt:lpstr>Generalidades  </vt:lpstr>
      <vt:lpstr>Generalidades</vt:lpstr>
      <vt:lpstr>Tipos de perfiles tubulares estructurales</vt:lpstr>
      <vt:lpstr>Presentación de PowerPoint</vt:lpstr>
      <vt:lpstr>Ficha Técnica </vt:lpstr>
      <vt:lpstr>TUBULAR CUADRADO</vt:lpstr>
      <vt:lpstr>Ficha Técnica </vt:lpstr>
      <vt:lpstr>Presentación de PowerPoint</vt:lpstr>
      <vt:lpstr>Presentación de PowerPoint</vt:lpstr>
      <vt:lpstr>TRANSFORMACION  </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¿Que es un perfil metálico?</vt:lpstr>
      <vt:lpstr>¿QUE PODEMOS FABRICAR CON PERFILERIA METALICA? </vt:lpstr>
      <vt:lpstr>Tipos de perfiles metálicos.</vt:lpstr>
      <vt:lpstr>Perfiles europeos </vt:lpstr>
      <vt:lpstr>¿COMO IDENTIFICAR UN PERFIL EUROPEO?.</vt:lpstr>
      <vt:lpstr>HEB 200 MM</vt:lpstr>
      <vt:lpstr>PERFIL AMERICANO </vt:lpstr>
      <vt:lpstr>¿COMO SE IDENTICA UN PERFIL AMERICANO?</vt:lpstr>
      <vt:lpstr>W 16 X 45 - La letra w indica el tipo de perfil. -el numero 16 indica la altura por pulgadas.  -el numero 45 indica su peso .</vt:lpstr>
      <vt:lpstr>PERFILES MAS ULTILZADOS PARA LA CONSTRUCCIÓN.</vt:lpstr>
      <vt:lpstr>PERFIL IPN O PORFIL EN DOBLE T NORMAL</vt:lpstr>
      <vt:lpstr>USO MAS COMBENIENTE DEL PERFIL EN IPN O EN DOBLE 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PERFILES METALICOS   IPE (Perfiles I de alas paralelas) </vt:lpstr>
      <vt:lpstr>Aplicaciones de las vigas IPE </vt:lpstr>
      <vt:lpstr>VENTAJAS DE ESTOS PERFILES METALICOS </vt:lpstr>
      <vt:lpstr>DIMENSIONES Y CALIDADES </vt:lpstr>
      <vt:lpstr>Presentación de PowerPoint</vt:lpstr>
      <vt:lpstr>APLICACIONES  DE LOS PERFILES  ESTRUCTURALES IPN </vt:lpstr>
      <vt:lpstr>LAS VENTAJAS DEL PERFIL IPN DE HIERRO</vt:lpstr>
      <vt:lpstr>PERFIL HE </vt:lpstr>
      <vt:lpstr>PERFIL HEB - PERFIL BASE </vt:lpstr>
      <vt:lpstr>Perfil HEA - más ligero que el HEB</vt:lpstr>
      <vt:lpstr>Perfil HEM - más pesado que el HEB</vt:lpstr>
      <vt:lpstr>PERFILES DE ALUMINIO</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CARPINTERIA METALICA</dc:title>
  <dc:creator>JUAN DAVID CHISABA CABIATIVA</dc:creator>
  <cp:lastModifiedBy>Steffania Sanchez</cp:lastModifiedBy>
  <cp:revision>3</cp:revision>
  <dcterms:created xsi:type="dcterms:W3CDTF">2022-05-09T18:28:55Z</dcterms:created>
  <dcterms:modified xsi:type="dcterms:W3CDTF">2022-05-10T00:21:24Z</dcterms:modified>
</cp:coreProperties>
</file>

<file path=docProps/thumbnail.jpeg>
</file>